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8" r:id="rId3"/>
    <p:sldId id="308" r:id="rId4"/>
    <p:sldId id="302" r:id="rId5"/>
    <p:sldId id="303" r:id="rId6"/>
    <p:sldId id="312" r:id="rId7"/>
    <p:sldId id="313" r:id="rId8"/>
    <p:sldId id="314" r:id="rId9"/>
    <p:sldId id="315" r:id="rId10"/>
    <p:sldId id="330" r:id="rId11"/>
    <p:sldId id="317" r:id="rId12"/>
    <p:sldId id="305" r:id="rId13"/>
    <p:sldId id="318" r:id="rId14"/>
    <p:sldId id="319" r:id="rId15"/>
    <p:sldId id="310" r:id="rId16"/>
    <p:sldId id="320" r:id="rId17"/>
    <p:sldId id="304" r:id="rId18"/>
    <p:sldId id="307" r:id="rId19"/>
    <p:sldId id="324" r:id="rId20"/>
    <p:sldId id="321" r:id="rId21"/>
    <p:sldId id="323" r:id="rId22"/>
    <p:sldId id="325" r:id="rId23"/>
    <p:sldId id="326" r:id="rId24"/>
    <p:sldId id="333" r:id="rId25"/>
    <p:sldId id="322" r:id="rId26"/>
    <p:sldId id="328" r:id="rId27"/>
    <p:sldId id="329" r:id="rId28"/>
    <p:sldId id="327" r:id="rId29"/>
    <p:sldId id="332" r:id="rId30"/>
    <p:sldId id="331" r:id="rId3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Hemenway" initials="DAH" lastIdx="1" clrIdx="0">
    <p:extLst>
      <p:ext uri="{19B8F6BF-5375-455C-9EA6-DF929625EA0E}">
        <p15:presenceInfo xmlns:p15="http://schemas.microsoft.com/office/powerpoint/2012/main" userId="David A. Hemenw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59" autoAdjust="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05T17:16:48.151"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AEB7A5A-0A6B-44BE-9652-9BB915774F85}" type="datetimeFigureOut">
              <a:rPr lang="en-US" smtClean="0"/>
              <a:t>3/31/2022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E99B2AF-2D96-46BD-8D51-8CCE5C3FD860}" type="slidenum">
              <a:rPr lang="en-US" smtClean="0"/>
              <a:t>‹#›</a:t>
            </a:fld>
            <a:endParaRPr lang="en-US"/>
          </a:p>
        </p:txBody>
      </p:sp>
    </p:spTree>
    <p:extLst>
      <p:ext uri="{BB962C8B-B14F-4D97-AF65-F5344CB8AC3E}">
        <p14:creationId xmlns:p14="http://schemas.microsoft.com/office/powerpoint/2010/main" val="1640163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744538"/>
            <a:ext cx="6467475" cy="3638550"/>
          </a:xfrm>
        </p:spPr>
      </p:sp>
      <p:sp>
        <p:nvSpPr>
          <p:cNvPr id="3" name="Notes Placeholder 2"/>
          <p:cNvSpPr>
            <a:spLocks noGrp="1"/>
          </p:cNvSpPr>
          <p:nvPr>
            <p:ph type="body" idx="1"/>
          </p:nvPr>
        </p:nvSpPr>
        <p:spPr/>
        <p:txBody>
          <a:bodyPr>
            <a:normAutofit/>
          </a:bodyPr>
          <a:lstStyle/>
          <a:p>
            <a:r>
              <a:rPr lang="en-US" dirty="0"/>
              <a:t>One</a:t>
            </a:r>
            <a:r>
              <a:rPr lang="en-US" baseline="0" dirty="0"/>
              <a:t> of the most used methods for relationships is enforcing referential integrity.  When referential integrity is enforced, you cannot enter a foreign key value in a related table unless the primary key value exists in the primary table. By selecting </a:t>
            </a:r>
            <a:r>
              <a:rPr lang="en-US" b="1" i="0" baseline="0" dirty="0"/>
              <a:t>enforce referential integrity</a:t>
            </a:r>
            <a:r>
              <a:rPr lang="en-US" i="0" baseline="0" dirty="0"/>
              <a:t>, Access ensures that data cannot be entered into a related table unless it first exists in the primary table. </a:t>
            </a:r>
          </a:p>
          <a:p>
            <a:endParaRPr lang="en-US" i="0" baseline="0" dirty="0"/>
          </a:p>
          <a:p>
            <a:r>
              <a:rPr lang="en-US" i="0" baseline="0" dirty="0"/>
              <a:t>As an example, a bank would not want to create a new loan record for a customer who does not yet exist in the customer table. A loan not related to a customer does not make sense, so by enforcing referential integrity, the customer must be placed in the Customer table before the loan can be entered into the Loan table. The Loan table uses CustomerID as the foreign key, which links back to the CustomerID in the Customer table.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a:t>
            </a:fld>
            <a:endParaRPr lang="en-US" dirty="0"/>
          </a:p>
        </p:txBody>
      </p:sp>
    </p:spTree>
    <p:extLst>
      <p:ext uri="{BB962C8B-B14F-4D97-AF65-F5344CB8AC3E}">
        <p14:creationId xmlns:p14="http://schemas.microsoft.com/office/powerpoint/2010/main" val="146718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3/31/2022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084" y="365759"/>
            <a:ext cx="11563642" cy="1069146"/>
          </a:xfrm>
        </p:spPr>
        <p:txBody>
          <a:bodyPr>
            <a:normAutofit/>
          </a:bodyPr>
          <a:lstStyle/>
          <a:p>
            <a:pPr algn="ctr"/>
            <a:r>
              <a:rPr lang="en-US" dirty="0">
                <a:solidFill>
                  <a:schemeClr val="tx1"/>
                </a:solidFill>
              </a:rPr>
              <a:t>Introduction to Access – Part 4</a:t>
            </a:r>
          </a:p>
        </p:txBody>
      </p:sp>
      <p:sp>
        <p:nvSpPr>
          <p:cNvPr id="3" name="Subtitle 2"/>
          <p:cNvSpPr>
            <a:spLocks noGrp="1"/>
          </p:cNvSpPr>
          <p:nvPr>
            <p:ph type="subTitle" idx="1"/>
          </p:nvPr>
        </p:nvSpPr>
        <p:spPr>
          <a:xfrm>
            <a:off x="633046" y="2067951"/>
            <a:ext cx="11029071" cy="1814731"/>
          </a:xfrm>
        </p:spPr>
        <p:txBody>
          <a:bodyPr>
            <a:normAutofit fontScale="55000" lnSpcReduction="20000"/>
          </a:bodyPr>
          <a:lstStyle/>
          <a:p>
            <a:br>
              <a:rPr lang="en-US" sz="3200" dirty="0"/>
            </a:br>
            <a:endParaRPr lang="en-US" sz="3200" dirty="0"/>
          </a:p>
          <a:p>
            <a:r>
              <a:rPr lang="en-US" sz="6500" dirty="0"/>
              <a:t>Ways of Entering Data into an Access Database-   Datasheet View and Access Form </a:t>
            </a:r>
            <a:br>
              <a:rPr lang="en-US" dirty="0"/>
            </a:b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779258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26CB-58B8-47D2-BB34-225188398AC6}"/>
              </a:ext>
            </a:extLst>
          </p:cNvPr>
          <p:cNvSpPr>
            <a:spLocks noGrp="1"/>
          </p:cNvSpPr>
          <p:nvPr>
            <p:ph type="title"/>
          </p:nvPr>
        </p:nvSpPr>
        <p:spPr>
          <a:xfrm>
            <a:off x="609380" y="441230"/>
            <a:ext cx="11010534" cy="810795"/>
          </a:xfrm>
        </p:spPr>
        <p:txBody>
          <a:bodyPr>
            <a:normAutofit fontScale="90000"/>
          </a:bodyPr>
          <a:lstStyle/>
          <a:p>
            <a:r>
              <a:rPr lang="en-US" dirty="0"/>
              <a:t>When you are finished entering the data for a record: </a:t>
            </a:r>
          </a:p>
        </p:txBody>
      </p:sp>
      <p:sp>
        <p:nvSpPr>
          <p:cNvPr id="3" name="Content Placeholder 2">
            <a:extLst>
              <a:ext uri="{FF2B5EF4-FFF2-40B4-BE49-F238E27FC236}">
                <a16:creationId xmlns:a16="http://schemas.microsoft.com/office/drawing/2014/main" id="{5FBB8E83-9503-4743-AA49-4668A5C3578D}"/>
              </a:ext>
            </a:extLst>
          </p:cNvPr>
          <p:cNvSpPr>
            <a:spLocks noGrp="1"/>
          </p:cNvSpPr>
          <p:nvPr>
            <p:ph idx="1"/>
          </p:nvPr>
        </p:nvSpPr>
        <p:spPr>
          <a:xfrm>
            <a:off x="1055077" y="1842868"/>
            <a:ext cx="10449535" cy="4068354"/>
          </a:xfrm>
        </p:spPr>
        <p:txBody>
          <a:bodyPr>
            <a:normAutofit/>
          </a:bodyPr>
          <a:lstStyle/>
          <a:p>
            <a:pPr marL="0" indent="0">
              <a:buNone/>
            </a:pPr>
            <a:r>
              <a:rPr lang="en-US" sz="3200" dirty="0"/>
              <a:t>When you are done entering the data into the fields, simply hit the Enter key on your keyboard. Access will automatically save the record for you!</a:t>
            </a:r>
          </a:p>
          <a:p>
            <a:pPr marL="0" indent="0">
              <a:buNone/>
            </a:pPr>
            <a:endParaRPr lang="en-US" sz="3200" dirty="0"/>
          </a:p>
          <a:p>
            <a:pPr marL="0" indent="0">
              <a:buNone/>
            </a:pPr>
            <a:r>
              <a:rPr lang="en-US" sz="3200" dirty="0"/>
              <a:t>How is this different than Excel?</a:t>
            </a:r>
          </a:p>
        </p:txBody>
      </p:sp>
    </p:spTree>
    <p:extLst>
      <p:ext uri="{BB962C8B-B14F-4D97-AF65-F5344CB8AC3E}">
        <p14:creationId xmlns:p14="http://schemas.microsoft.com/office/powerpoint/2010/main" val="2355701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4561-E38A-4A78-9A57-C77A9D3FFEC9}"/>
              </a:ext>
            </a:extLst>
          </p:cNvPr>
          <p:cNvSpPr>
            <a:spLocks noGrp="1"/>
          </p:cNvSpPr>
          <p:nvPr>
            <p:ph type="title"/>
          </p:nvPr>
        </p:nvSpPr>
        <p:spPr>
          <a:xfrm>
            <a:off x="548641" y="196948"/>
            <a:ext cx="10955972" cy="956604"/>
          </a:xfrm>
        </p:spPr>
        <p:txBody>
          <a:bodyPr>
            <a:normAutofit fontScale="90000"/>
          </a:bodyPr>
          <a:lstStyle/>
          <a:p>
            <a:r>
              <a:rPr lang="en-US" sz="2800" dirty="0"/>
              <a:t>If you mess up a new record and it has been saved in the database, highlight the record, go to the Records area and select delete.</a:t>
            </a:r>
          </a:p>
        </p:txBody>
      </p:sp>
      <p:pic>
        <p:nvPicPr>
          <p:cNvPr id="6" name="Content Placeholder 5">
            <a:extLst>
              <a:ext uri="{FF2B5EF4-FFF2-40B4-BE49-F238E27FC236}">
                <a16:creationId xmlns:a16="http://schemas.microsoft.com/office/drawing/2014/main" id="{673B4053-1A97-421F-9CAC-EF5B3AB24F22}"/>
              </a:ext>
            </a:extLst>
          </p:cNvPr>
          <p:cNvPicPr>
            <a:picLocks noGrp="1" noChangeAspect="1"/>
          </p:cNvPicPr>
          <p:nvPr>
            <p:ph idx="1"/>
          </p:nvPr>
        </p:nvPicPr>
        <p:blipFill>
          <a:blip r:embed="rId2"/>
          <a:stretch>
            <a:fillRect/>
          </a:stretch>
        </p:blipFill>
        <p:spPr>
          <a:xfrm>
            <a:off x="2381862" y="1153551"/>
            <a:ext cx="8295516" cy="5373857"/>
          </a:xfrm>
          <a:prstGeom prst="rect">
            <a:avLst/>
          </a:prstGeom>
        </p:spPr>
      </p:pic>
    </p:spTree>
    <p:extLst>
      <p:ext uri="{BB962C8B-B14F-4D97-AF65-F5344CB8AC3E}">
        <p14:creationId xmlns:p14="http://schemas.microsoft.com/office/powerpoint/2010/main" val="1641610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971F-F601-4920-8661-5F124C8E5522}"/>
              </a:ext>
            </a:extLst>
          </p:cNvPr>
          <p:cNvSpPr>
            <a:spLocks noGrp="1"/>
          </p:cNvSpPr>
          <p:nvPr>
            <p:ph type="title"/>
          </p:nvPr>
        </p:nvSpPr>
        <p:spPr>
          <a:xfrm>
            <a:off x="492369" y="306333"/>
            <a:ext cx="11296357" cy="640445"/>
          </a:xfrm>
        </p:spPr>
        <p:txBody>
          <a:bodyPr/>
          <a:lstStyle/>
          <a:p>
            <a:pPr algn="ctr"/>
            <a:r>
              <a:rPr lang="en-US" dirty="0"/>
              <a:t>Datasheet Shortcuts</a:t>
            </a:r>
          </a:p>
        </p:txBody>
      </p:sp>
      <p:sp>
        <p:nvSpPr>
          <p:cNvPr id="3" name="Content Placeholder 2">
            <a:extLst>
              <a:ext uri="{FF2B5EF4-FFF2-40B4-BE49-F238E27FC236}">
                <a16:creationId xmlns:a16="http://schemas.microsoft.com/office/drawing/2014/main" id="{C75B4823-24D5-4892-B36A-D5DFBFEF188B}"/>
              </a:ext>
            </a:extLst>
          </p:cNvPr>
          <p:cNvSpPr>
            <a:spLocks noGrp="1"/>
          </p:cNvSpPr>
          <p:nvPr>
            <p:ph idx="1"/>
          </p:nvPr>
        </p:nvSpPr>
        <p:spPr>
          <a:xfrm>
            <a:off x="239151" y="1069145"/>
            <a:ext cx="11774658" cy="5482522"/>
          </a:xfrm>
        </p:spPr>
        <p:txBody>
          <a:bodyPr>
            <a:normAutofit lnSpcReduction="10000"/>
          </a:bodyPr>
          <a:lstStyle/>
          <a:p>
            <a:pPr marL="0" indent="0">
              <a:buNone/>
            </a:pPr>
            <a:r>
              <a:rPr lang="en-US" sz="2800" dirty="0"/>
              <a:t>Press			To Move…</a:t>
            </a:r>
          </a:p>
          <a:p>
            <a:pPr marL="0" indent="0">
              <a:buNone/>
            </a:pPr>
            <a:r>
              <a:rPr lang="en-US" dirty="0"/>
              <a:t>Up arrow		To the previous record. You can also press the Previous button on the Navigation 						buttons.</a:t>
            </a:r>
          </a:p>
          <a:p>
            <a:pPr marL="0" indent="0">
              <a:buNone/>
            </a:pPr>
            <a:r>
              <a:rPr lang="en-US" dirty="0"/>
              <a:t>Down arrow		To the next record. You can also press the Next button.</a:t>
            </a:r>
          </a:p>
          <a:p>
            <a:pPr marL="0" indent="0">
              <a:buNone/>
            </a:pPr>
            <a:r>
              <a:rPr lang="en-US" dirty="0"/>
              <a:t>Tab or Enter		To the next field in the record.</a:t>
            </a:r>
          </a:p>
          <a:p>
            <a:pPr marL="0" indent="0">
              <a:buNone/>
            </a:pPr>
            <a:r>
              <a:rPr lang="en-US" dirty="0" err="1"/>
              <a:t>Shift+Tab</a:t>
            </a:r>
            <a:r>
              <a:rPr lang="en-US" dirty="0"/>
              <a:t>		To the previous field in the record.</a:t>
            </a:r>
          </a:p>
          <a:p>
            <a:pPr marL="0" indent="0">
              <a:buNone/>
            </a:pPr>
            <a:r>
              <a:rPr lang="en-US" dirty="0"/>
              <a:t>Home			To the first field in the record.</a:t>
            </a:r>
          </a:p>
          <a:p>
            <a:pPr marL="0" indent="0">
              <a:buNone/>
            </a:pPr>
            <a:r>
              <a:rPr lang="en-US" dirty="0"/>
              <a:t>End				To the last field in the record.</a:t>
            </a:r>
          </a:p>
          <a:p>
            <a:pPr marL="0" indent="0">
              <a:buNone/>
            </a:pPr>
            <a:r>
              <a:rPr lang="en-US" dirty="0" err="1"/>
              <a:t>Ctrl+Home</a:t>
            </a:r>
            <a:r>
              <a:rPr lang="en-US" dirty="0"/>
              <a:t>		To the first field in the first record. You can also press the First button.</a:t>
            </a:r>
          </a:p>
          <a:p>
            <a:pPr marL="0" indent="0">
              <a:buNone/>
            </a:pPr>
            <a:r>
              <a:rPr lang="en-US" dirty="0"/>
              <a:t>Page Up		Up one screen.</a:t>
            </a:r>
          </a:p>
          <a:p>
            <a:pPr marL="0" indent="0">
              <a:buNone/>
            </a:pPr>
            <a:r>
              <a:rPr lang="en-US" dirty="0"/>
              <a:t>Page Down		Down one screen.</a:t>
            </a:r>
          </a:p>
          <a:p>
            <a:pPr marL="0" indent="0">
              <a:buNone/>
            </a:pPr>
            <a:endParaRPr lang="en-US" dirty="0"/>
          </a:p>
          <a:p>
            <a:pPr marL="0" indent="0">
              <a:buNone/>
            </a:pPr>
            <a:endParaRPr lang="en-US" dirty="0"/>
          </a:p>
          <a:p>
            <a:pPr marL="0" indent="0">
              <a:buNone/>
            </a:pPr>
            <a:r>
              <a:rPr lang="en-US" dirty="0"/>
              <a:t>Source: </a:t>
            </a:r>
            <a:r>
              <a:rPr lang="en-US" dirty="0" err="1"/>
              <a:t>Weverka</a:t>
            </a:r>
            <a:r>
              <a:rPr lang="en-US" dirty="0"/>
              <a:t>, Peter, </a:t>
            </a:r>
            <a:r>
              <a:rPr lang="en-US" u="sng" dirty="0"/>
              <a:t>Microsoft Office 2019</a:t>
            </a:r>
            <a:r>
              <a:rPr lang="en-US" dirty="0"/>
              <a:t>, 2019</a:t>
            </a:r>
          </a:p>
        </p:txBody>
      </p:sp>
    </p:spTree>
    <p:extLst>
      <p:ext uri="{BB962C8B-B14F-4D97-AF65-F5344CB8AC3E}">
        <p14:creationId xmlns:p14="http://schemas.microsoft.com/office/powerpoint/2010/main" val="2979649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D7DC-CCF9-4ACE-B7F4-C82D087A6F9C}"/>
              </a:ext>
            </a:extLst>
          </p:cNvPr>
          <p:cNvSpPr>
            <a:spLocks noGrp="1"/>
          </p:cNvSpPr>
          <p:nvPr>
            <p:ph type="title"/>
          </p:nvPr>
        </p:nvSpPr>
        <p:spPr>
          <a:xfrm>
            <a:off x="717453" y="624110"/>
            <a:ext cx="10787160" cy="881133"/>
          </a:xfrm>
        </p:spPr>
        <p:txBody>
          <a:bodyPr/>
          <a:lstStyle/>
          <a:p>
            <a:r>
              <a:rPr lang="en-US" dirty="0"/>
              <a:t>If you select the down arrow in a field name:</a:t>
            </a:r>
          </a:p>
        </p:txBody>
      </p:sp>
      <p:pic>
        <p:nvPicPr>
          <p:cNvPr id="4" name="Content Placeholder 3">
            <a:extLst>
              <a:ext uri="{FF2B5EF4-FFF2-40B4-BE49-F238E27FC236}">
                <a16:creationId xmlns:a16="http://schemas.microsoft.com/office/drawing/2014/main" id="{A58779FB-D933-40D9-8684-BC9AB2C67838}"/>
              </a:ext>
            </a:extLst>
          </p:cNvPr>
          <p:cNvPicPr>
            <a:picLocks noGrp="1" noChangeAspect="1"/>
          </p:cNvPicPr>
          <p:nvPr>
            <p:ph idx="1"/>
          </p:nvPr>
        </p:nvPicPr>
        <p:blipFill>
          <a:blip r:embed="rId2"/>
          <a:stretch>
            <a:fillRect/>
          </a:stretch>
        </p:blipFill>
        <p:spPr>
          <a:xfrm>
            <a:off x="1744384" y="1785938"/>
            <a:ext cx="8733394" cy="4910137"/>
          </a:xfrm>
          <a:prstGeom prst="rect">
            <a:avLst/>
          </a:prstGeom>
        </p:spPr>
      </p:pic>
    </p:spTree>
    <p:extLst>
      <p:ext uri="{BB962C8B-B14F-4D97-AF65-F5344CB8AC3E}">
        <p14:creationId xmlns:p14="http://schemas.microsoft.com/office/powerpoint/2010/main" val="2610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D7DC-CCF9-4ACE-B7F4-C82D087A6F9C}"/>
              </a:ext>
            </a:extLst>
          </p:cNvPr>
          <p:cNvSpPr>
            <a:spLocks noGrp="1"/>
          </p:cNvSpPr>
          <p:nvPr>
            <p:ph type="title"/>
          </p:nvPr>
        </p:nvSpPr>
        <p:spPr>
          <a:xfrm>
            <a:off x="717453" y="274320"/>
            <a:ext cx="10787160" cy="752623"/>
          </a:xfrm>
        </p:spPr>
        <p:txBody>
          <a:bodyPr>
            <a:normAutofit/>
          </a:bodyPr>
          <a:lstStyle/>
          <a:p>
            <a:pPr algn="ctr"/>
            <a:r>
              <a:rPr lang="en-US" dirty="0"/>
              <a:t>If you right click in a field name:</a:t>
            </a:r>
          </a:p>
        </p:txBody>
      </p:sp>
      <p:pic>
        <p:nvPicPr>
          <p:cNvPr id="6" name="Content Placeholder 5">
            <a:extLst>
              <a:ext uri="{FF2B5EF4-FFF2-40B4-BE49-F238E27FC236}">
                <a16:creationId xmlns:a16="http://schemas.microsoft.com/office/drawing/2014/main" id="{669FAAC7-D883-4E83-8E60-9356F435FF8D}"/>
              </a:ext>
            </a:extLst>
          </p:cNvPr>
          <p:cNvPicPr>
            <a:picLocks noGrp="1" noChangeAspect="1"/>
          </p:cNvPicPr>
          <p:nvPr>
            <p:ph idx="1"/>
          </p:nvPr>
        </p:nvPicPr>
        <p:blipFill>
          <a:blip r:embed="rId2"/>
          <a:stretch>
            <a:fillRect/>
          </a:stretch>
        </p:blipFill>
        <p:spPr>
          <a:xfrm>
            <a:off x="2176843" y="1504950"/>
            <a:ext cx="7838314" cy="5078730"/>
          </a:xfrm>
          <a:prstGeom prst="rect">
            <a:avLst/>
          </a:prstGeom>
        </p:spPr>
      </p:pic>
    </p:spTree>
    <p:extLst>
      <p:ext uri="{BB962C8B-B14F-4D97-AF65-F5344CB8AC3E}">
        <p14:creationId xmlns:p14="http://schemas.microsoft.com/office/powerpoint/2010/main" val="3150199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2376-79F7-4ACE-8312-DB74E7FE90BD}"/>
              </a:ext>
            </a:extLst>
          </p:cNvPr>
          <p:cNvSpPr>
            <a:spLocks noGrp="1"/>
          </p:cNvSpPr>
          <p:nvPr>
            <p:ph type="title"/>
          </p:nvPr>
        </p:nvSpPr>
        <p:spPr>
          <a:xfrm>
            <a:off x="618980" y="708516"/>
            <a:ext cx="10660550" cy="1280890"/>
          </a:xfrm>
        </p:spPr>
        <p:txBody>
          <a:bodyPr/>
          <a:lstStyle/>
          <a:p>
            <a:pPr algn="ctr"/>
            <a:r>
              <a:rPr lang="en-US" dirty="0"/>
              <a:t>Entering Data with Datasheet View Challenges</a:t>
            </a:r>
          </a:p>
        </p:txBody>
      </p:sp>
      <p:sp>
        <p:nvSpPr>
          <p:cNvPr id="3" name="Content Placeholder 2">
            <a:extLst>
              <a:ext uri="{FF2B5EF4-FFF2-40B4-BE49-F238E27FC236}">
                <a16:creationId xmlns:a16="http://schemas.microsoft.com/office/drawing/2014/main" id="{D10B0131-B799-4D06-889B-F4AE7DCB94C5}"/>
              </a:ext>
            </a:extLst>
          </p:cNvPr>
          <p:cNvSpPr>
            <a:spLocks noGrp="1"/>
          </p:cNvSpPr>
          <p:nvPr>
            <p:ph idx="1"/>
          </p:nvPr>
        </p:nvSpPr>
        <p:spPr>
          <a:xfrm>
            <a:off x="927294" y="1519311"/>
            <a:ext cx="10352236" cy="4867421"/>
          </a:xfrm>
        </p:spPr>
        <p:txBody>
          <a:bodyPr>
            <a:normAutofit/>
          </a:bodyPr>
          <a:lstStyle/>
          <a:p>
            <a:pPr>
              <a:buFont typeface="+mj-lt"/>
              <a:buAutoNum type="arabicPeriod"/>
            </a:pPr>
            <a:r>
              <a:rPr lang="en-US" dirty="0"/>
              <a:t>A record in one table can be entered without corresponding data in another table if Referential Integrity is turned off. If Referential Integrity is turned on and you enter the primary table first, Access does NOT force you to enter the secondary tables.</a:t>
            </a:r>
            <a:br>
              <a:rPr lang="en-US" dirty="0"/>
            </a:br>
            <a:endParaRPr lang="en-US" dirty="0"/>
          </a:p>
          <a:p>
            <a:pPr>
              <a:buFont typeface="+mj-lt"/>
              <a:buAutoNum type="arabicPeriod"/>
            </a:pPr>
            <a:r>
              <a:rPr lang="en-US" dirty="0"/>
              <a:t>Entering data into a table with many fields can be confusing because you can’t see all the fields. Possible solutions are:</a:t>
            </a:r>
            <a:br>
              <a:rPr lang="en-US" dirty="0"/>
            </a:br>
            <a:br>
              <a:rPr lang="en-US" dirty="0"/>
            </a:br>
            <a:r>
              <a:rPr lang="en-US" dirty="0"/>
              <a:t>		A. Hiding columns of variables. Highlight the columns you want to hide, right click.</a:t>
            </a:r>
            <a:br>
              <a:rPr lang="en-US" dirty="0"/>
            </a:br>
            <a:endParaRPr lang="en-US" dirty="0"/>
          </a:p>
          <a:p>
            <a:pPr marL="0" indent="0">
              <a:buNone/>
            </a:pPr>
            <a:r>
              <a:rPr lang="en-US" dirty="0"/>
              <a:t>		B. Freezing columns of variables. Highlight the column you want to freeze, right 			    click.</a:t>
            </a:r>
          </a:p>
          <a:p>
            <a:pPr marL="0" indent="0">
              <a:buNone/>
            </a:pPr>
            <a:r>
              <a:rPr lang="en-US" dirty="0"/>
              <a:t>		C. Change the size of the columns. Put your cursor on the edge of the column and 		     drag it to the desired with.</a:t>
            </a:r>
          </a:p>
        </p:txBody>
      </p:sp>
    </p:spTree>
    <p:extLst>
      <p:ext uri="{BB962C8B-B14F-4D97-AF65-F5344CB8AC3E}">
        <p14:creationId xmlns:p14="http://schemas.microsoft.com/office/powerpoint/2010/main" val="384692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5797DE-1A15-4DE4-96C9-50BEA4CDE273}"/>
              </a:ext>
            </a:extLst>
          </p:cNvPr>
          <p:cNvSpPr>
            <a:spLocks noGrp="1"/>
          </p:cNvSpPr>
          <p:nvPr>
            <p:ph idx="4294967295"/>
          </p:nvPr>
        </p:nvSpPr>
        <p:spPr>
          <a:xfrm>
            <a:off x="647114" y="1800225"/>
            <a:ext cx="10972800" cy="4111625"/>
          </a:xfrm>
        </p:spPr>
        <p:txBody>
          <a:bodyPr>
            <a:normAutofit/>
          </a:bodyPr>
          <a:lstStyle/>
          <a:p>
            <a:pPr marL="0" indent="0">
              <a:buNone/>
            </a:pPr>
            <a:r>
              <a:rPr lang="en-US" sz="3600" dirty="0"/>
              <a:t>An Access Data Viewing/Entry form is a form that is easily made using Form Wizard that allows you to view and/or enter data into a database.  It can view and/or enter data from multiple tables.</a:t>
            </a:r>
          </a:p>
        </p:txBody>
      </p:sp>
    </p:spTree>
    <p:extLst>
      <p:ext uri="{BB962C8B-B14F-4D97-AF65-F5344CB8AC3E}">
        <p14:creationId xmlns:p14="http://schemas.microsoft.com/office/powerpoint/2010/main" val="2506109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F1B90-7F1F-482A-A09C-A016EE93BE28}"/>
              </a:ext>
            </a:extLst>
          </p:cNvPr>
          <p:cNvSpPr>
            <a:spLocks noGrp="1"/>
          </p:cNvSpPr>
          <p:nvPr>
            <p:ph type="title"/>
          </p:nvPr>
        </p:nvSpPr>
        <p:spPr>
          <a:xfrm>
            <a:off x="562709" y="182880"/>
            <a:ext cx="10941904" cy="872197"/>
          </a:xfrm>
        </p:spPr>
        <p:txBody>
          <a:bodyPr/>
          <a:lstStyle/>
          <a:p>
            <a:r>
              <a:rPr lang="en-US" dirty="0"/>
              <a:t>Advantages of Using an Access Form:</a:t>
            </a:r>
          </a:p>
        </p:txBody>
      </p:sp>
      <p:sp>
        <p:nvSpPr>
          <p:cNvPr id="3" name="Content Placeholder 2">
            <a:extLst>
              <a:ext uri="{FF2B5EF4-FFF2-40B4-BE49-F238E27FC236}">
                <a16:creationId xmlns:a16="http://schemas.microsoft.com/office/drawing/2014/main" id="{DFA34825-D804-4B0D-9D93-52AF02725275}"/>
              </a:ext>
            </a:extLst>
          </p:cNvPr>
          <p:cNvSpPr>
            <a:spLocks noGrp="1"/>
          </p:cNvSpPr>
          <p:nvPr>
            <p:ph idx="1"/>
          </p:nvPr>
        </p:nvSpPr>
        <p:spPr>
          <a:xfrm>
            <a:off x="1139483" y="1055077"/>
            <a:ext cx="10365129" cy="5802923"/>
          </a:xfrm>
        </p:spPr>
        <p:txBody>
          <a:bodyPr>
            <a:normAutofit fontScale="70000" lnSpcReduction="20000"/>
          </a:bodyPr>
          <a:lstStyle/>
          <a:p>
            <a:pPr marL="0" indent="0">
              <a:buNone/>
            </a:pPr>
            <a:r>
              <a:rPr lang="en-US" sz="3800" dirty="0"/>
              <a:t>You can list ALL the fields in one place and force the user to enter them all in one form.</a:t>
            </a:r>
          </a:p>
          <a:p>
            <a:pPr marL="0" indent="0">
              <a:buNone/>
            </a:pPr>
            <a:endParaRPr lang="en-US" sz="3800" dirty="0"/>
          </a:p>
          <a:p>
            <a:pPr marL="0" indent="0">
              <a:buNone/>
            </a:pPr>
            <a:r>
              <a:rPr lang="en-US" sz="3800" dirty="0"/>
              <a:t>You don’t have to scroll left or right to see all the fields.</a:t>
            </a:r>
            <a:br>
              <a:rPr lang="en-US" sz="3800" dirty="0"/>
            </a:br>
            <a:endParaRPr lang="en-US" sz="3800" dirty="0"/>
          </a:p>
          <a:p>
            <a:pPr marL="0" indent="0">
              <a:buNone/>
            </a:pPr>
            <a:r>
              <a:rPr lang="en-US" sz="3800" dirty="0"/>
              <a:t>Getting from field to field is easier.</a:t>
            </a:r>
            <a:br>
              <a:rPr lang="en-US" sz="3800" dirty="0"/>
            </a:br>
            <a:endParaRPr lang="en-US" sz="3800" dirty="0"/>
          </a:p>
          <a:p>
            <a:pPr marL="0" indent="0">
              <a:buNone/>
            </a:pPr>
            <a:r>
              <a:rPr lang="en-US" sz="3800" dirty="0"/>
              <a:t>Fields are clearly labeled so that you can always know what to enter.</a:t>
            </a:r>
          </a:p>
          <a:p>
            <a:pPr marL="0" indent="0">
              <a:buNone/>
            </a:pPr>
            <a:endParaRPr lang="en-US" sz="3800" dirty="0"/>
          </a:p>
          <a:p>
            <a:pPr marL="0" indent="0">
              <a:buNone/>
            </a:pPr>
            <a:r>
              <a:rPr lang="en-US" sz="3800" dirty="0"/>
              <a:t>You can see fields from multiple tables on one form.</a:t>
            </a:r>
            <a:br>
              <a:rPr lang="en-US" sz="3800" dirty="0"/>
            </a:br>
            <a:br>
              <a:rPr lang="en-US" sz="4100" dirty="0"/>
            </a:br>
            <a:br>
              <a:rPr lang="en-US" dirty="0"/>
            </a:br>
            <a:br>
              <a:rPr lang="en-US" dirty="0"/>
            </a:br>
            <a:br>
              <a:rPr lang="en-US" dirty="0"/>
            </a:br>
            <a:br>
              <a:rPr lang="en-US" dirty="0"/>
            </a:br>
            <a:br>
              <a:rPr lang="en-US" dirty="0"/>
            </a:br>
            <a:r>
              <a:rPr lang="en-US" dirty="0"/>
              <a:t>Source: </a:t>
            </a:r>
            <a:r>
              <a:rPr lang="en-US" dirty="0" err="1"/>
              <a:t>Weverka</a:t>
            </a:r>
            <a:r>
              <a:rPr lang="en-US" dirty="0"/>
              <a:t>, Peter, </a:t>
            </a:r>
            <a:r>
              <a:rPr lang="en-US" u="sng" dirty="0"/>
              <a:t>Microsoft Office 2019</a:t>
            </a:r>
            <a:r>
              <a:rPr lang="en-US" dirty="0"/>
              <a:t>, 2019</a:t>
            </a:r>
          </a:p>
        </p:txBody>
      </p:sp>
    </p:spTree>
    <p:extLst>
      <p:ext uri="{BB962C8B-B14F-4D97-AF65-F5344CB8AC3E}">
        <p14:creationId xmlns:p14="http://schemas.microsoft.com/office/powerpoint/2010/main" val="3644680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D5B9-7B48-4CBD-8835-D1C9E98B8411}"/>
              </a:ext>
            </a:extLst>
          </p:cNvPr>
          <p:cNvSpPr>
            <a:spLocks noGrp="1"/>
          </p:cNvSpPr>
          <p:nvPr>
            <p:ph type="title"/>
          </p:nvPr>
        </p:nvSpPr>
        <p:spPr>
          <a:xfrm>
            <a:off x="539042" y="112542"/>
            <a:ext cx="10965570" cy="834236"/>
          </a:xfrm>
          <a:solidFill>
            <a:schemeClr val="bg1"/>
          </a:solidFill>
        </p:spPr>
        <p:txBody>
          <a:bodyPr>
            <a:normAutofit/>
          </a:bodyPr>
          <a:lstStyle/>
          <a:p>
            <a:pPr algn="ctr"/>
            <a:r>
              <a:rPr lang="en-US" sz="4400" dirty="0"/>
              <a:t>Data Entry Form Creation Steps</a:t>
            </a:r>
          </a:p>
        </p:txBody>
      </p:sp>
      <p:sp>
        <p:nvSpPr>
          <p:cNvPr id="3" name="Content Placeholder 2">
            <a:extLst>
              <a:ext uri="{FF2B5EF4-FFF2-40B4-BE49-F238E27FC236}">
                <a16:creationId xmlns:a16="http://schemas.microsoft.com/office/drawing/2014/main" id="{47F9D279-DCE7-4C30-A72E-B92C17EEBBFF}"/>
              </a:ext>
            </a:extLst>
          </p:cNvPr>
          <p:cNvSpPr>
            <a:spLocks noGrp="1"/>
          </p:cNvSpPr>
          <p:nvPr>
            <p:ph idx="1"/>
          </p:nvPr>
        </p:nvSpPr>
        <p:spPr>
          <a:xfrm>
            <a:off x="539043" y="1252024"/>
            <a:ext cx="10965570" cy="5317588"/>
          </a:xfrm>
        </p:spPr>
        <p:txBody>
          <a:bodyPr>
            <a:normAutofit/>
          </a:bodyPr>
          <a:lstStyle/>
          <a:p>
            <a:pPr marL="0" indent="0">
              <a:buNone/>
            </a:pPr>
            <a:r>
              <a:rPr lang="en-US" sz="3600" dirty="0"/>
              <a:t>Create</a:t>
            </a:r>
          </a:p>
          <a:p>
            <a:pPr marL="0" indent="0">
              <a:buNone/>
            </a:pPr>
            <a:r>
              <a:rPr lang="en-US" sz="3600" dirty="0"/>
              <a:t>	Form Wizard</a:t>
            </a:r>
          </a:p>
          <a:p>
            <a:pPr marL="0" indent="0">
              <a:buNone/>
            </a:pPr>
            <a:r>
              <a:rPr lang="en-US" sz="3600" dirty="0"/>
              <a:t>		Select tables</a:t>
            </a:r>
          </a:p>
          <a:p>
            <a:pPr marL="0" indent="0">
              <a:buNone/>
            </a:pPr>
            <a:r>
              <a:rPr lang="en-US" sz="3600" dirty="0"/>
              <a:t>			Select fields</a:t>
            </a:r>
          </a:p>
          <a:p>
            <a:pPr marL="0" indent="0">
              <a:buNone/>
            </a:pPr>
            <a:r>
              <a:rPr lang="en-US" sz="3600" dirty="0"/>
              <a:t>				Select </a:t>
            </a:r>
            <a:r>
              <a:rPr lang="en-US" sz="3600" dirty="0">
                <a:solidFill>
                  <a:srgbClr val="FF0000"/>
                </a:solidFill>
              </a:rPr>
              <a:t>Columnar</a:t>
            </a:r>
            <a:r>
              <a:rPr lang="en-US" sz="3600" dirty="0"/>
              <a:t> option</a:t>
            </a:r>
          </a:p>
          <a:p>
            <a:pPr marL="0" indent="0">
              <a:buNone/>
            </a:pPr>
            <a:r>
              <a:rPr lang="en-US" sz="3600" dirty="0"/>
              <a:t>					Name form</a:t>
            </a:r>
          </a:p>
          <a:p>
            <a:pPr marL="0" indent="0">
              <a:buNone/>
            </a:pPr>
            <a:r>
              <a:rPr lang="en-US" sz="3600" dirty="0"/>
              <a:t>						Finish</a:t>
            </a:r>
          </a:p>
        </p:txBody>
      </p:sp>
    </p:spTree>
    <p:extLst>
      <p:ext uri="{BB962C8B-B14F-4D97-AF65-F5344CB8AC3E}">
        <p14:creationId xmlns:p14="http://schemas.microsoft.com/office/powerpoint/2010/main" val="1411803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9FD-8ACD-477D-80D7-560B3A6BCE69}"/>
              </a:ext>
            </a:extLst>
          </p:cNvPr>
          <p:cNvSpPr>
            <a:spLocks noGrp="1"/>
          </p:cNvSpPr>
          <p:nvPr>
            <p:ph type="title"/>
          </p:nvPr>
        </p:nvSpPr>
        <p:spPr>
          <a:xfrm>
            <a:off x="956603" y="182881"/>
            <a:ext cx="10548009" cy="745588"/>
          </a:xfrm>
        </p:spPr>
        <p:txBody>
          <a:bodyPr>
            <a:normAutofit/>
          </a:bodyPr>
          <a:lstStyle/>
          <a:p>
            <a:r>
              <a:rPr lang="en-US" sz="3200" dirty="0"/>
              <a:t>Forms Step 1- Select Create and then Form Wizard</a:t>
            </a:r>
          </a:p>
        </p:txBody>
      </p:sp>
      <p:pic>
        <p:nvPicPr>
          <p:cNvPr id="4" name="Content Placeholder 3">
            <a:extLst>
              <a:ext uri="{FF2B5EF4-FFF2-40B4-BE49-F238E27FC236}">
                <a16:creationId xmlns:a16="http://schemas.microsoft.com/office/drawing/2014/main" id="{2CCC05B8-7395-4613-846F-97DEC14695AF}"/>
              </a:ext>
            </a:extLst>
          </p:cNvPr>
          <p:cNvPicPr>
            <a:picLocks noGrp="1" noChangeAspect="1"/>
          </p:cNvPicPr>
          <p:nvPr>
            <p:ph idx="1"/>
          </p:nvPr>
        </p:nvPicPr>
        <p:blipFill>
          <a:blip r:embed="rId2"/>
          <a:stretch>
            <a:fillRect/>
          </a:stretch>
        </p:blipFill>
        <p:spPr>
          <a:xfrm>
            <a:off x="1687858" y="1463675"/>
            <a:ext cx="8705160" cy="4894263"/>
          </a:xfrm>
          <a:prstGeom prst="rect">
            <a:avLst/>
          </a:prstGeom>
        </p:spPr>
      </p:pic>
    </p:spTree>
    <p:extLst>
      <p:ext uri="{BB962C8B-B14F-4D97-AF65-F5344CB8AC3E}">
        <p14:creationId xmlns:p14="http://schemas.microsoft.com/office/powerpoint/2010/main" val="197373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58129" y="624110"/>
            <a:ext cx="10646483" cy="564386"/>
          </a:xfrm>
        </p:spPr>
        <p:txBody>
          <a:bodyPr>
            <a:normAutofit fontScale="90000"/>
          </a:bodyPr>
          <a:lstStyle/>
          <a:p>
            <a:pPr algn="ctr"/>
            <a:r>
              <a:rPr lang="en-US" sz="3200" dirty="0"/>
              <a:t>Get the Health Club Members Access database. </a:t>
            </a:r>
          </a:p>
        </p:txBody>
      </p:sp>
      <p:sp>
        <p:nvSpPr>
          <p:cNvPr id="3" name="Content Placeholder 2"/>
          <p:cNvSpPr>
            <a:spLocks noGrp="1"/>
          </p:cNvSpPr>
          <p:nvPr>
            <p:ph idx="1"/>
          </p:nvPr>
        </p:nvSpPr>
        <p:spPr/>
        <p:txBody>
          <a:bodyPr/>
          <a:lstStyle/>
          <a:p>
            <a:pPr marL="0" indent="0">
              <a:buNone/>
            </a:pPr>
            <a:endParaRPr lang="en-US" sz="2000" dirty="0"/>
          </a:p>
          <a:p>
            <a:pPr marL="456184" lvl="1" indent="0">
              <a:buNone/>
            </a:pPr>
            <a:endParaRPr lang="en-US" dirty="0"/>
          </a:p>
        </p:txBody>
      </p:sp>
      <p:sp>
        <p:nvSpPr>
          <p:cNvPr id="4" name="Slide Number Placeholder 3"/>
          <p:cNvSpPr>
            <a:spLocks noGrp="1"/>
          </p:cNvSpPr>
          <p:nvPr>
            <p:ph type="sldNum" sz="quarter" idx="4294967295"/>
          </p:nvPr>
        </p:nvSpPr>
        <p:spPr>
          <a:xfrm>
            <a:off x="4572000" y="6135688"/>
            <a:ext cx="7620000" cy="365125"/>
          </a:xfrm>
        </p:spPr>
        <p:txBody>
          <a:bodyPr/>
          <a:lstStyle/>
          <a:p>
            <a:pPr>
              <a:defRPr/>
            </a:pPr>
            <a:fld id="{BC020082-E8BF-48E4-8CDA-745C76391993}" type="slidenum">
              <a:rPr lang="en-US" altLang="en-US" smtClean="0"/>
              <a:pPr>
                <a:defRPr/>
              </a:pPr>
              <a:t>2</a:t>
            </a:fld>
            <a:endParaRPr lang="en-US" altLang="en-US"/>
          </a:p>
        </p:txBody>
      </p:sp>
      <p:pic>
        <p:nvPicPr>
          <p:cNvPr id="8" name="Picture 7">
            <a:extLst>
              <a:ext uri="{FF2B5EF4-FFF2-40B4-BE49-F238E27FC236}">
                <a16:creationId xmlns:a16="http://schemas.microsoft.com/office/drawing/2014/main" id="{51C3B782-EB6F-4B58-AA5D-9CF7B6221E19}"/>
              </a:ext>
            </a:extLst>
          </p:cNvPr>
          <p:cNvPicPr>
            <a:picLocks noChangeAspect="1"/>
          </p:cNvPicPr>
          <p:nvPr/>
        </p:nvPicPr>
        <p:blipFill>
          <a:blip r:embed="rId2"/>
          <a:stretch>
            <a:fillRect/>
          </a:stretch>
        </p:blipFill>
        <p:spPr>
          <a:xfrm>
            <a:off x="1279880" y="1364566"/>
            <a:ext cx="9749191" cy="5136247"/>
          </a:xfrm>
          <a:prstGeom prst="rect">
            <a:avLst/>
          </a:prstGeom>
        </p:spPr>
      </p:pic>
    </p:spTree>
    <p:extLst>
      <p:ext uri="{BB962C8B-B14F-4D97-AF65-F5344CB8AC3E}">
        <p14:creationId xmlns:p14="http://schemas.microsoft.com/office/powerpoint/2010/main" val="218445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9FD-8ACD-477D-80D7-560B3A6BCE69}"/>
              </a:ext>
            </a:extLst>
          </p:cNvPr>
          <p:cNvSpPr>
            <a:spLocks noGrp="1"/>
          </p:cNvSpPr>
          <p:nvPr>
            <p:ph type="title"/>
          </p:nvPr>
        </p:nvSpPr>
        <p:spPr>
          <a:xfrm>
            <a:off x="956603" y="182881"/>
            <a:ext cx="10548009" cy="745588"/>
          </a:xfrm>
        </p:spPr>
        <p:txBody>
          <a:bodyPr>
            <a:noAutofit/>
          </a:bodyPr>
          <a:lstStyle/>
          <a:p>
            <a:r>
              <a:rPr lang="en-US" sz="2400" dirty="0"/>
              <a:t>Forms Step 2 – Select the field(s) from each table(s) that you want in your form in the order you want them to appear on the form</a:t>
            </a:r>
          </a:p>
        </p:txBody>
      </p:sp>
      <p:pic>
        <p:nvPicPr>
          <p:cNvPr id="4" name="Content Placeholder 3">
            <a:extLst>
              <a:ext uri="{FF2B5EF4-FFF2-40B4-BE49-F238E27FC236}">
                <a16:creationId xmlns:a16="http://schemas.microsoft.com/office/drawing/2014/main" id="{0B36F60E-6DBB-42E4-A526-A39AB2D2FF0D}"/>
              </a:ext>
            </a:extLst>
          </p:cNvPr>
          <p:cNvPicPr>
            <a:picLocks noGrp="1" noChangeAspect="1"/>
          </p:cNvPicPr>
          <p:nvPr>
            <p:ph idx="1"/>
          </p:nvPr>
        </p:nvPicPr>
        <p:blipFill>
          <a:blip r:embed="rId2"/>
          <a:stretch>
            <a:fillRect/>
          </a:stretch>
        </p:blipFill>
        <p:spPr>
          <a:xfrm>
            <a:off x="1587620" y="1350963"/>
            <a:ext cx="8905635" cy="5006975"/>
          </a:xfrm>
          <a:prstGeom prst="rect">
            <a:avLst/>
          </a:prstGeom>
        </p:spPr>
      </p:pic>
    </p:spTree>
    <p:extLst>
      <p:ext uri="{BB962C8B-B14F-4D97-AF65-F5344CB8AC3E}">
        <p14:creationId xmlns:p14="http://schemas.microsoft.com/office/powerpoint/2010/main" val="1829901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9FD-8ACD-477D-80D7-560B3A6BCE69}"/>
              </a:ext>
            </a:extLst>
          </p:cNvPr>
          <p:cNvSpPr>
            <a:spLocks noGrp="1"/>
          </p:cNvSpPr>
          <p:nvPr>
            <p:ph type="title"/>
          </p:nvPr>
        </p:nvSpPr>
        <p:spPr>
          <a:xfrm>
            <a:off x="956603" y="182881"/>
            <a:ext cx="10548009" cy="745588"/>
          </a:xfrm>
        </p:spPr>
        <p:txBody>
          <a:bodyPr>
            <a:noAutofit/>
          </a:bodyPr>
          <a:lstStyle/>
          <a:p>
            <a:r>
              <a:rPr lang="en-US" sz="2400" dirty="0"/>
              <a:t>Forms Step 2 Continued – Select all the fields from the Members table and then all the fields from the Dues and Payments table because we want to enter them in that order.</a:t>
            </a:r>
          </a:p>
        </p:txBody>
      </p:sp>
      <p:pic>
        <p:nvPicPr>
          <p:cNvPr id="4" name="Content Placeholder 3">
            <a:extLst>
              <a:ext uri="{FF2B5EF4-FFF2-40B4-BE49-F238E27FC236}">
                <a16:creationId xmlns:a16="http://schemas.microsoft.com/office/drawing/2014/main" id="{B40B3034-8C15-40BE-838E-8AF6E7EF9D47}"/>
              </a:ext>
            </a:extLst>
          </p:cNvPr>
          <p:cNvPicPr>
            <a:picLocks noGrp="1" noChangeAspect="1"/>
          </p:cNvPicPr>
          <p:nvPr>
            <p:ph idx="1"/>
          </p:nvPr>
        </p:nvPicPr>
        <p:blipFill>
          <a:blip r:embed="rId2"/>
          <a:stretch>
            <a:fillRect/>
          </a:stretch>
        </p:blipFill>
        <p:spPr>
          <a:xfrm>
            <a:off x="1687858" y="1463675"/>
            <a:ext cx="8705160" cy="4894263"/>
          </a:xfrm>
          <a:prstGeom prst="rect">
            <a:avLst/>
          </a:prstGeom>
        </p:spPr>
      </p:pic>
    </p:spTree>
    <p:extLst>
      <p:ext uri="{BB962C8B-B14F-4D97-AF65-F5344CB8AC3E}">
        <p14:creationId xmlns:p14="http://schemas.microsoft.com/office/powerpoint/2010/main" val="2682512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9FD-8ACD-477D-80D7-560B3A6BCE69}"/>
              </a:ext>
            </a:extLst>
          </p:cNvPr>
          <p:cNvSpPr>
            <a:spLocks noGrp="1"/>
          </p:cNvSpPr>
          <p:nvPr>
            <p:ph type="title"/>
          </p:nvPr>
        </p:nvSpPr>
        <p:spPr>
          <a:xfrm>
            <a:off x="956603" y="182881"/>
            <a:ext cx="10548009" cy="745588"/>
          </a:xfrm>
        </p:spPr>
        <p:txBody>
          <a:bodyPr>
            <a:noAutofit/>
          </a:bodyPr>
          <a:lstStyle/>
          <a:p>
            <a:r>
              <a:rPr lang="en-US" sz="2400" dirty="0"/>
              <a:t>Forms Step 2 Continued – Select all the fields from the Members table and then all the fields from the Dues and Payments table because we want to enter them in that order. Then select Next</a:t>
            </a:r>
          </a:p>
        </p:txBody>
      </p:sp>
      <p:pic>
        <p:nvPicPr>
          <p:cNvPr id="6" name="Content Placeholder 5">
            <a:extLst>
              <a:ext uri="{FF2B5EF4-FFF2-40B4-BE49-F238E27FC236}">
                <a16:creationId xmlns:a16="http://schemas.microsoft.com/office/drawing/2014/main" id="{BDCF01FF-8FB5-4996-87CA-B3D8E45DD089}"/>
              </a:ext>
            </a:extLst>
          </p:cNvPr>
          <p:cNvPicPr>
            <a:picLocks noGrp="1" noChangeAspect="1"/>
          </p:cNvPicPr>
          <p:nvPr>
            <p:ph idx="1"/>
          </p:nvPr>
        </p:nvPicPr>
        <p:blipFill>
          <a:blip r:embed="rId2"/>
          <a:stretch>
            <a:fillRect/>
          </a:stretch>
        </p:blipFill>
        <p:spPr>
          <a:xfrm>
            <a:off x="2307237" y="1603375"/>
            <a:ext cx="7663251" cy="4308475"/>
          </a:xfrm>
          <a:prstGeom prst="rect">
            <a:avLst/>
          </a:prstGeom>
        </p:spPr>
      </p:pic>
    </p:spTree>
    <p:extLst>
      <p:ext uri="{BB962C8B-B14F-4D97-AF65-F5344CB8AC3E}">
        <p14:creationId xmlns:p14="http://schemas.microsoft.com/office/powerpoint/2010/main" val="546296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9FD-8ACD-477D-80D7-560B3A6BCE69}"/>
              </a:ext>
            </a:extLst>
          </p:cNvPr>
          <p:cNvSpPr>
            <a:spLocks noGrp="1"/>
          </p:cNvSpPr>
          <p:nvPr>
            <p:ph type="title"/>
          </p:nvPr>
        </p:nvSpPr>
        <p:spPr>
          <a:xfrm>
            <a:off x="815927" y="182881"/>
            <a:ext cx="10688686" cy="745588"/>
          </a:xfrm>
        </p:spPr>
        <p:txBody>
          <a:bodyPr>
            <a:noAutofit/>
          </a:bodyPr>
          <a:lstStyle/>
          <a:p>
            <a:r>
              <a:rPr lang="en-US" sz="3200" dirty="0"/>
              <a:t>Forms Step 3 – Now select Columnar and select Next</a:t>
            </a:r>
          </a:p>
        </p:txBody>
      </p:sp>
      <p:pic>
        <p:nvPicPr>
          <p:cNvPr id="6" name="Content Placeholder 5">
            <a:extLst>
              <a:ext uri="{FF2B5EF4-FFF2-40B4-BE49-F238E27FC236}">
                <a16:creationId xmlns:a16="http://schemas.microsoft.com/office/drawing/2014/main" id="{6A238619-9E56-4AF4-B48A-15746A66D29C}"/>
              </a:ext>
            </a:extLst>
          </p:cNvPr>
          <p:cNvPicPr>
            <a:picLocks noGrp="1" noChangeAspect="1"/>
          </p:cNvPicPr>
          <p:nvPr>
            <p:ph idx="1"/>
          </p:nvPr>
        </p:nvPicPr>
        <p:blipFill>
          <a:blip r:embed="rId2"/>
          <a:stretch>
            <a:fillRect/>
          </a:stretch>
        </p:blipFill>
        <p:spPr>
          <a:xfrm>
            <a:off x="1252025" y="1041400"/>
            <a:ext cx="9720775" cy="5443806"/>
          </a:xfrm>
          <a:prstGeom prst="rect">
            <a:avLst/>
          </a:prstGeom>
        </p:spPr>
      </p:pic>
    </p:spTree>
    <p:extLst>
      <p:ext uri="{BB962C8B-B14F-4D97-AF65-F5344CB8AC3E}">
        <p14:creationId xmlns:p14="http://schemas.microsoft.com/office/powerpoint/2010/main" val="2284674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713C-6411-49B1-90CF-A32B7D820B3B}"/>
              </a:ext>
            </a:extLst>
          </p:cNvPr>
          <p:cNvSpPr>
            <a:spLocks noGrp="1"/>
          </p:cNvSpPr>
          <p:nvPr>
            <p:ph type="title"/>
          </p:nvPr>
        </p:nvSpPr>
        <p:spPr>
          <a:xfrm>
            <a:off x="590843" y="211016"/>
            <a:ext cx="11141612" cy="735134"/>
          </a:xfrm>
        </p:spPr>
        <p:txBody>
          <a:bodyPr>
            <a:normAutofit/>
          </a:bodyPr>
          <a:lstStyle/>
          <a:p>
            <a:pPr algn="ctr"/>
            <a:r>
              <a:rPr lang="en-US" sz="2800" dirty="0"/>
              <a:t>Step 4 – Select Finish which saves your form and opens it.</a:t>
            </a:r>
          </a:p>
        </p:txBody>
      </p:sp>
      <p:pic>
        <p:nvPicPr>
          <p:cNvPr id="4" name="Content Placeholder 3">
            <a:extLst>
              <a:ext uri="{FF2B5EF4-FFF2-40B4-BE49-F238E27FC236}">
                <a16:creationId xmlns:a16="http://schemas.microsoft.com/office/drawing/2014/main" id="{BCB62573-10B6-42F5-AB58-F25A7C8331FB}"/>
              </a:ext>
            </a:extLst>
          </p:cNvPr>
          <p:cNvPicPr>
            <a:picLocks noGrp="1" noChangeAspect="1"/>
          </p:cNvPicPr>
          <p:nvPr>
            <p:ph idx="1"/>
          </p:nvPr>
        </p:nvPicPr>
        <p:blipFill>
          <a:blip r:embed="rId2"/>
          <a:stretch>
            <a:fillRect/>
          </a:stretch>
        </p:blipFill>
        <p:spPr>
          <a:xfrm>
            <a:off x="2136718" y="1308100"/>
            <a:ext cx="8188440" cy="4603750"/>
          </a:xfrm>
          <a:prstGeom prst="rect">
            <a:avLst/>
          </a:prstGeom>
        </p:spPr>
      </p:pic>
    </p:spTree>
    <p:extLst>
      <p:ext uri="{BB962C8B-B14F-4D97-AF65-F5344CB8AC3E}">
        <p14:creationId xmlns:p14="http://schemas.microsoft.com/office/powerpoint/2010/main" val="4102772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9FD-8ACD-477D-80D7-560B3A6BCE69}"/>
              </a:ext>
            </a:extLst>
          </p:cNvPr>
          <p:cNvSpPr>
            <a:spLocks noGrp="1"/>
          </p:cNvSpPr>
          <p:nvPr>
            <p:ph type="title"/>
          </p:nvPr>
        </p:nvSpPr>
        <p:spPr>
          <a:xfrm>
            <a:off x="956603" y="182881"/>
            <a:ext cx="10548009" cy="745588"/>
          </a:xfrm>
        </p:spPr>
        <p:txBody>
          <a:bodyPr>
            <a:normAutofit fontScale="90000"/>
          </a:bodyPr>
          <a:lstStyle/>
          <a:p>
            <a:r>
              <a:rPr lang="en-US" sz="3200" dirty="0"/>
              <a:t>The result is a form that looks like this displaying the first record in the database</a:t>
            </a:r>
          </a:p>
        </p:txBody>
      </p:sp>
      <p:pic>
        <p:nvPicPr>
          <p:cNvPr id="4" name="Content Placeholder 3">
            <a:extLst>
              <a:ext uri="{FF2B5EF4-FFF2-40B4-BE49-F238E27FC236}">
                <a16:creationId xmlns:a16="http://schemas.microsoft.com/office/drawing/2014/main" id="{BFD917B3-B405-453D-8E55-4AE54CA13D8B}"/>
              </a:ext>
            </a:extLst>
          </p:cNvPr>
          <p:cNvPicPr>
            <a:picLocks noGrp="1" noChangeAspect="1"/>
          </p:cNvPicPr>
          <p:nvPr>
            <p:ph idx="1"/>
          </p:nvPr>
        </p:nvPicPr>
        <p:blipFill>
          <a:blip r:embed="rId2"/>
          <a:stretch>
            <a:fillRect/>
          </a:stretch>
        </p:blipFill>
        <p:spPr>
          <a:xfrm>
            <a:off x="1687858" y="1336431"/>
            <a:ext cx="8705160" cy="5338688"/>
          </a:xfrm>
          <a:prstGeom prst="rect">
            <a:avLst/>
          </a:prstGeom>
        </p:spPr>
      </p:pic>
    </p:spTree>
    <p:extLst>
      <p:ext uri="{BB962C8B-B14F-4D97-AF65-F5344CB8AC3E}">
        <p14:creationId xmlns:p14="http://schemas.microsoft.com/office/powerpoint/2010/main" val="421746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9FD-8ACD-477D-80D7-560B3A6BCE69}"/>
              </a:ext>
            </a:extLst>
          </p:cNvPr>
          <p:cNvSpPr>
            <a:spLocks noGrp="1"/>
          </p:cNvSpPr>
          <p:nvPr>
            <p:ph type="title"/>
          </p:nvPr>
        </p:nvSpPr>
        <p:spPr>
          <a:xfrm>
            <a:off x="450166" y="182881"/>
            <a:ext cx="11338559" cy="745588"/>
          </a:xfrm>
        </p:spPr>
        <p:txBody>
          <a:bodyPr>
            <a:normAutofit fontScale="90000"/>
          </a:bodyPr>
          <a:lstStyle/>
          <a:p>
            <a:r>
              <a:rPr lang="en-US" sz="3200" dirty="0"/>
              <a:t>Notice that Access has automatically saved this form for you!</a:t>
            </a:r>
          </a:p>
        </p:txBody>
      </p:sp>
      <p:pic>
        <p:nvPicPr>
          <p:cNvPr id="4" name="Content Placeholder 3">
            <a:extLst>
              <a:ext uri="{FF2B5EF4-FFF2-40B4-BE49-F238E27FC236}">
                <a16:creationId xmlns:a16="http://schemas.microsoft.com/office/drawing/2014/main" id="{4F9905FA-AE2C-4FFF-99A7-45FF86BDA519}"/>
              </a:ext>
            </a:extLst>
          </p:cNvPr>
          <p:cNvPicPr>
            <a:picLocks noGrp="1" noChangeAspect="1"/>
          </p:cNvPicPr>
          <p:nvPr>
            <p:ph idx="1"/>
          </p:nvPr>
        </p:nvPicPr>
        <p:blipFill>
          <a:blip r:embed="rId2"/>
          <a:stretch>
            <a:fillRect/>
          </a:stretch>
        </p:blipFill>
        <p:spPr>
          <a:xfrm>
            <a:off x="1687858" y="1111349"/>
            <a:ext cx="8705160" cy="5246590"/>
          </a:xfrm>
          <a:prstGeom prst="rect">
            <a:avLst/>
          </a:prstGeom>
        </p:spPr>
      </p:pic>
    </p:spTree>
    <p:extLst>
      <p:ext uri="{BB962C8B-B14F-4D97-AF65-F5344CB8AC3E}">
        <p14:creationId xmlns:p14="http://schemas.microsoft.com/office/powerpoint/2010/main" val="3176635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9FD-8ACD-477D-80D7-560B3A6BCE69}"/>
              </a:ext>
            </a:extLst>
          </p:cNvPr>
          <p:cNvSpPr>
            <a:spLocks noGrp="1"/>
          </p:cNvSpPr>
          <p:nvPr>
            <p:ph type="title"/>
          </p:nvPr>
        </p:nvSpPr>
        <p:spPr>
          <a:xfrm>
            <a:off x="956603" y="182881"/>
            <a:ext cx="10548009" cy="745588"/>
          </a:xfrm>
        </p:spPr>
        <p:txBody>
          <a:bodyPr>
            <a:normAutofit fontScale="90000"/>
          </a:bodyPr>
          <a:lstStyle/>
          <a:p>
            <a:r>
              <a:rPr lang="en-US" sz="3200" dirty="0"/>
              <a:t>If you want to go to the next record, select the right arrow beside the record count information:</a:t>
            </a:r>
          </a:p>
        </p:txBody>
      </p:sp>
      <p:pic>
        <p:nvPicPr>
          <p:cNvPr id="4" name="Content Placeholder 3">
            <a:extLst>
              <a:ext uri="{FF2B5EF4-FFF2-40B4-BE49-F238E27FC236}">
                <a16:creationId xmlns:a16="http://schemas.microsoft.com/office/drawing/2014/main" id="{E2E1A290-3125-4C71-A251-E12B86798C0C}"/>
              </a:ext>
            </a:extLst>
          </p:cNvPr>
          <p:cNvPicPr>
            <a:picLocks noGrp="1" noChangeAspect="1"/>
          </p:cNvPicPr>
          <p:nvPr>
            <p:ph idx="1"/>
          </p:nvPr>
        </p:nvPicPr>
        <p:blipFill>
          <a:blip r:embed="rId2"/>
          <a:stretch>
            <a:fillRect/>
          </a:stretch>
        </p:blipFill>
        <p:spPr>
          <a:xfrm>
            <a:off x="1687858" y="1463675"/>
            <a:ext cx="8705160" cy="4894263"/>
          </a:xfrm>
          <a:prstGeom prst="rect">
            <a:avLst/>
          </a:prstGeom>
        </p:spPr>
      </p:pic>
    </p:spTree>
    <p:extLst>
      <p:ext uri="{BB962C8B-B14F-4D97-AF65-F5344CB8AC3E}">
        <p14:creationId xmlns:p14="http://schemas.microsoft.com/office/powerpoint/2010/main" val="1495492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69FD-8ACD-477D-80D7-560B3A6BCE69}"/>
              </a:ext>
            </a:extLst>
          </p:cNvPr>
          <p:cNvSpPr>
            <a:spLocks noGrp="1"/>
          </p:cNvSpPr>
          <p:nvPr>
            <p:ph type="title"/>
          </p:nvPr>
        </p:nvSpPr>
        <p:spPr>
          <a:xfrm>
            <a:off x="956603" y="182881"/>
            <a:ext cx="10548009" cy="745588"/>
          </a:xfrm>
        </p:spPr>
        <p:txBody>
          <a:bodyPr>
            <a:normAutofit fontScale="90000"/>
          </a:bodyPr>
          <a:lstStyle/>
          <a:p>
            <a:r>
              <a:rPr lang="en-US" sz="3200" dirty="0"/>
              <a:t>If you want to add a record, select the right arrow with a yellow * in it:</a:t>
            </a:r>
          </a:p>
        </p:txBody>
      </p:sp>
      <p:pic>
        <p:nvPicPr>
          <p:cNvPr id="7" name="Content Placeholder 6">
            <a:extLst>
              <a:ext uri="{FF2B5EF4-FFF2-40B4-BE49-F238E27FC236}">
                <a16:creationId xmlns:a16="http://schemas.microsoft.com/office/drawing/2014/main" id="{EB3D5CA4-B592-4AE9-BB99-3997ECDD9894}"/>
              </a:ext>
            </a:extLst>
          </p:cNvPr>
          <p:cNvPicPr>
            <a:picLocks noGrp="1" noChangeAspect="1"/>
          </p:cNvPicPr>
          <p:nvPr>
            <p:ph idx="1"/>
          </p:nvPr>
        </p:nvPicPr>
        <p:blipFill>
          <a:blip r:embed="rId2"/>
          <a:stretch>
            <a:fillRect/>
          </a:stretch>
        </p:blipFill>
        <p:spPr>
          <a:xfrm>
            <a:off x="1842868" y="1476375"/>
            <a:ext cx="8890781" cy="5198744"/>
          </a:xfrm>
          <a:prstGeom prst="rect">
            <a:avLst/>
          </a:prstGeom>
        </p:spPr>
      </p:pic>
    </p:spTree>
    <p:extLst>
      <p:ext uri="{BB962C8B-B14F-4D97-AF65-F5344CB8AC3E}">
        <p14:creationId xmlns:p14="http://schemas.microsoft.com/office/powerpoint/2010/main" val="1426613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F1B90-7F1F-482A-A09C-A016EE93BE28}"/>
              </a:ext>
            </a:extLst>
          </p:cNvPr>
          <p:cNvSpPr>
            <a:spLocks noGrp="1"/>
          </p:cNvSpPr>
          <p:nvPr>
            <p:ph type="title"/>
          </p:nvPr>
        </p:nvSpPr>
        <p:spPr>
          <a:xfrm>
            <a:off x="562709" y="182880"/>
            <a:ext cx="10941904" cy="872197"/>
          </a:xfrm>
        </p:spPr>
        <p:txBody>
          <a:bodyPr/>
          <a:lstStyle/>
          <a:p>
            <a:pPr algn="ctr"/>
            <a:r>
              <a:rPr lang="en-US" dirty="0"/>
              <a:t>Advantages of Using an Access Form:</a:t>
            </a:r>
          </a:p>
        </p:txBody>
      </p:sp>
      <p:sp>
        <p:nvSpPr>
          <p:cNvPr id="3" name="Content Placeholder 2">
            <a:extLst>
              <a:ext uri="{FF2B5EF4-FFF2-40B4-BE49-F238E27FC236}">
                <a16:creationId xmlns:a16="http://schemas.microsoft.com/office/drawing/2014/main" id="{DFA34825-D804-4B0D-9D93-52AF02725275}"/>
              </a:ext>
            </a:extLst>
          </p:cNvPr>
          <p:cNvSpPr>
            <a:spLocks noGrp="1"/>
          </p:cNvSpPr>
          <p:nvPr>
            <p:ph idx="1"/>
          </p:nvPr>
        </p:nvSpPr>
        <p:spPr>
          <a:xfrm>
            <a:off x="1139483" y="1055077"/>
            <a:ext cx="10365129" cy="5802923"/>
          </a:xfrm>
        </p:spPr>
        <p:txBody>
          <a:bodyPr>
            <a:normAutofit fontScale="62500" lnSpcReduction="20000"/>
          </a:bodyPr>
          <a:lstStyle/>
          <a:p>
            <a:pPr marL="0" indent="0">
              <a:buNone/>
            </a:pPr>
            <a:r>
              <a:rPr lang="en-US" sz="3800" dirty="0"/>
              <a:t>You can list ALL the fields in one place and force the user to enter them all in one form.</a:t>
            </a:r>
          </a:p>
          <a:p>
            <a:pPr marL="0" indent="0">
              <a:buNone/>
            </a:pPr>
            <a:endParaRPr lang="en-US" sz="3800" dirty="0"/>
          </a:p>
          <a:p>
            <a:pPr marL="0" indent="0">
              <a:buNone/>
            </a:pPr>
            <a:r>
              <a:rPr lang="en-US" sz="3800" dirty="0"/>
              <a:t>You don’t have to scroll left or right to see all the fields.</a:t>
            </a:r>
            <a:br>
              <a:rPr lang="en-US" sz="3800" dirty="0"/>
            </a:br>
            <a:endParaRPr lang="en-US" sz="3800" dirty="0"/>
          </a:p>
          <a:p>
            <a:pPr marL="0" indent="0">
              <a:buNone/>
            </a:pPr>
            <a:r>
              <a:rPr lang="en-US" sz="3800" dirty="0"/>
              <a:t>Getting from field to field is easier.</a:t>
            </a:r>
            <a:br>
              <a:rPr lang="en-US" sz="3800" dirty="0"/>
            </a:br>
            <a:endParaRPr lang="en-US" sz="3800" dirty="0"/>
          </a:p>
          <a:p>
            <a:pPr marL="0" indent="0">
              <a:buNone/>
            </a:pPr>
            <a:r>
              <a:rPr lang="en-US" sz="3800" dirty="0"/>
              <a:t>Fields are clearly labeled so that you can always know what to enter.</a:t>
            </a:r>
          </a:p>
          <a:p>
            <a:pPr marL="0" indent="0">
              <a:buNone/>
            </a:pPr>
            <a:endParaRPr lang="en-US" sz="3800" dirty="0"/>
          </a:p>
          <a:p>
            <a:pPr marL="0" indent="0">
              <a:buNone/>
            </a:pPr>
            <a:r>
              <a:rPr lang="en-US" sz="3800" dirty="0"/>
              <a:t>You can see fields from multiple tables on one form.</a:t>
            </a:r>
          </a:p>
          <a:p>
            <a:pPr marL="0" indent="0">
              <a:buNone/>
            </a:pPr>
            <a:endParaRPr lang="en-US" sz="3800" dirty="0"/>
          </a:p>
          <a:p>
            <a:pPr marL="0" indent="0">
              <a:buNone/>
            </a:pPr>
            <a:r>
              <a:rPr lang="en-US" sz="3800"/>
              <a:t>What else</a:t>
            </a:r>
            <a:br>
              <a:rPr lang="en-US" sz="3800" dirty="0"/>
            </a:br>
            <a:br>
              <a:rPr lang="en-US" sz="4100" dirty="0"/>
            </a:br>
            <a:br>
              <a:rPr lang="en-US"/>
            </a:br>
            <a:br>
              <a:rPr lang="en-US" dirty="0"/>
            </a:br>
            <a:br>
              <a:rPr lang="en-US" dirty="0"/>
            </a:br>
            <a:r>
              <a:rPr lang="en-US" dirty="0"/>
              <a:t>Source: </a:t>
            </a:r>
            <a:r>
              <a:rPr lang="en-US" dirty="0" err="1"/>
              <a:t>Weverka</a:t>
            </a:r>
            <a:r>
              <a:rPr lang="en-US" dirty="0"/>
              <a:t>, Peter, </a:t>
            </a:r>
            <a:r>
              <a:rPr lang="en-US" u="sng" dirty="0"/>
              <a:t>Microsoft Office 2019</a:t>
            </a:r>
            <a:r>
              <a:rPr lang="en-US" dirty="0"/>
              <a:t>, 2019</a:t>
            </a:r>
          </a:p>
        </p:txBody>
      </p:sp>
    </p:spTree>
    <p:extLst>
      <p:ext uri="{BB962C8B-B14F-4D97-AF65-F5344CB8AC3E}">
        <p14:creationId xmlns:p14="http://schemas.microsoft.com/office/powerpoint/2010/main" val="403600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a:xfrm>
            <a:off x="464234" y="136525"/>
            <a:ext cx="10902461" cy="810253"/>
          </a:xfrm>
        </p:spPr>
        <p:txBody>
          <a:bodyPr>
            <a:noAutofit/>
          </a:bodyPr>
          <a:lstStyle/>
          <a:p>
            <a:pPr algn="ctr"/>
            <a:r>
              <a:rPr lang="en-US" sz="4800" dirty="0"/>
              <a:t>Referential Integrity</a:t>
            </a:r>
          </a:p>
        </p:txBody>
      </p:sp>
      <p:sp useBgFill="1">
        <p:nvSpPr>
          <p:cNvPr id="9" name="Content Placeholder 8"/>
          <p:cNvSpPr>
            <a:spLocks noGrp="1"/>
          </p:cNvSpPr>
          <p:nvPr>
            <p:ph idx="1"/>
          </p:nvPr>
        </p:nvSpPr>
        <p:spPr>
          <a:xfrm>
            <a:off x="602151" y="1195753"/>
            <a:ext cx="10902461" cy="5160597"/>
          </a:xfrm>
        </p:spPr>
        <p:txBody>
          <a:bodyPr>
            <a:noAutofit/>
          </a:bodyPr>
          <a:lstStyle/>
          <a:p>
            <a:pPr marL="0" indent="0">
              <a:buNone/>
            </a:pPr>
            <a:r>
              <a:rPr lang="en-US" sz="3200" dirty="0"/>
              <a:t>Ensures that data cannot be entered into a related table unless it first exists in the primary table. In the Health Club Members database, the primary table is the Members table and any other tables are secondary tables. The Dues and Payments table is a secondary table. If we are adding records to this database we must first enter the necessary data into the Members table before adding data into the Dues and Payments table. Of course, this is assuming Referential Integrity is turned on….which it should be!</a:t>
            </a:r>
          </a:p>
          <a:p>
            <a:pPr marL="0" indent="0">
              <a:buNone/>
            </a:pPr>
            <a:endParaRPr lang="en-US" sz="3200" dirty="0"/>
          </a:p>
        </p:txBody>
      </p:sp>
      <p:sp>
        <p:nvSpPr>
          <p:cNvPr id="5" name="Slide Number Placeholder 4"/>
          <p:cNvSpPr>
            <a:spLocks noGrp="1"/>
          </p:cNvSpPr>
          <p:nvPr>
            <p:ph type="sldNum" sz="quarter" idx="12"/>
          </p:nvPr>
        </p:nvSpPr>
        <p:spPr>
          <a:xfrm>
            <a:off x="9502773" y="6356351"/>
            <a:ext cx="681354" cy="365125"/>
          </a:xfrm>
          <a:prstGeom prst="rect">
            <a:avLst/>
          </a:prstGeom>
        </p:spPr>
        <p:txBody>
          <a:bodyPr vert="horz" lIns="91100" tIns="45549" rIns="91100" bIns="45549" rtlCol="0" anchor="ctr"/>
          <a:lstStyle/>
          <a:p>
            <a:fld id="{97F33F24-5111-4524-9375-24241E4B6E0C}" type="slidenum">
              <a:rPr lang="en-US" smtClean="0"/>
              <a:pPr/>
              <a:t>3</a:t>
            </a:fld>
            <a:endParaRPr lang="en-US" dirty="0"/>
          </a:p>
        </p:txBody>
      </p:sp>
    </p:spTree>
    <p:extLst>
      <p:ext uri="{BB962C8B-B14F-4D97-AF65-F5344CB8AC3E}">
        <p14:creationId xmlns:p14="http://schemas.microsoft.com/office/powerpoint/2010/main" val="3162565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7259C-5824-4A25-B8FF-BBE6E840DA3B}"/>
              </a:ext>
            </a:extLst>
          </p:cNvPr>
          <p:cNvSpPr>
            <a:spLocks noGrp="1"/>
          </p:cNvSpPr>
          <p:nvPr>
            <p:ph type="title"/>
          </p:nvPr>
        </p:nvSpPr>
        <p:spPr>
          <a:xfrm>
            <a:off x="886265" y="168812"/>
            <a:ext cx="10618347" cy="1167619"/>
          </a:xfrm>
        </p:spPr>
        <p:txBody>
          <a:bodyPr>
            <a:normAutofit fontScale="90000"/>
          </a:bodyPr>
          <a:lstStyle/>
          <a:p>
            <a:r>
              <a:rPr lang="en-US" dirty="0"/>
              <a:t>Now that you have done all this hard work, </a:t>
            </a:r>
            <a:br>
              <a:rPr lang="en-US" dirty="0"/>
            </a:br>
            <a:r>
              <a:rPr lang="en-US" dirty="0"/>
              <a:t>It’s time to go kayaking with Cappy!</a:t>
            </a:r>
          </a:p>
        </p:txBody>
      </p:sp>
      <p:pic>
        <p:nvPicPr>
          <p:cNvPr id="5" name="Content Placeholder 4" descr="A dog standing in front of a house&#10;&#10;Description automatically generated">
            <a:extLst>
              <a:ext uri="{FF2B5EF4-FFF2-40B4-BE49-F238E27FC236}">
                <a16:creationId xmlns:a16="http://schemas.microsoft.com/office/drawing/2014/main" id="{F94219BE-24E9-4E13-91F7-F83E8644B1F0}"/>
              </a:ext>
            </a:extLst>
          </p:cNvPr>
          <p:cNvPicPr>
            <a:picLocks noGrp="1" noChangeAspect="1"/>
          </p:cNvPicPr>
          <p:nvPr>
            <p:ph idx="1"/>
          </p:nvPr>
        </p:nvPicPr>
        <p:blipFill>
          <a:blip r:embed="rId2"/>
          <a:stretch>
            <a:fillRect/>
          </a:stretch>
        </p:blipFill>
        <p:spPr>
          <a:xfrm>
            <a:off x="3229769" y="1463675"/>
            <a:ext cx="5930900" cy="4448175"/>
          </a:xfrm>
        </p:spPr>
      </p:pic>
    </p:spTree>
    <p:extLst>
      <p:ext uri="{BB962C8B-B14F-4D97-AF65-F5344CB8AC3E}">
        <p14:creationId xmlns:p14="http://schemas.microsoft.com/office/powerpoint/2010/main" val="1353282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9181-7F9C-4414-873A-753390AC027F}"/>
              </a:ext>
            </a:extLst>
          </p:cNvPr>
          <p:cNvSpPr>
            <a:spLocks noGrp="1"/>
          </p:cNvSpPr>
          <p:nvPr>
            <p:ph type="title"/>
          </p:nvPr>
        </p:nvSpPr>
        <p:spPr>
          <a:xfrm>
            <a:off x="801859" y="624110"/>
            <a:ext cx="10702754" cy="740456"/>
          </a:xfrm>
          <a:noFill/>
        </p:spPr>
        <p:txBody>
          <a:bodyPr>
            <a:noAutofit/>
          </a:bodyPr>
          <a:lstStyle/>
          <a:p>
            <a:pPr algn="ctr"/>
            <a:r>
              <a:rPr lang="en-US" sz="4000" dirty="0"/>
              <a:t>Two Ways to Enter Data Into Access</a:t>
            </a:r>
          </a:p>
        </p:txBody>
      </p:sp>
      <p:sp>
        <p:nvSpPr>
          <p:cNvPr id="3" name="Content Placeholder 2">
            <a:extLst>
              <a:ext uri="{FF2B5EF4-FFF2-40B4-BE49-F238E27FC236}">
                <a16:creationId xmlns:a16="http://schemas.microsoft.com/office/drawing/2014/main" id="{B743D0DA-7100-491B-AA04-AB741963A440}"/>
              </a:ext>
            </a:extLst>
          </p:cNvPr>
          <p:cNvSpPr>
            <a:spLocks noGrp="1"/>
          </p:cNvSpPr>
          <p:nvPr>
            <p:ph idx="1"/>
          </p:nvPr>
        </p:nvSpPr>
        <p:spPr>
          <a:xfrm>
            <a:off x="801858" y="2133600"/>
            <a:ext cx="10702754" cy="3777622"/>
          </a:xfrm>
        </p:spPr>
        <p:txBody>
          <a:bodyPr/>
          <a:lstStyle/>
          <a:p>
            <a:pPr marL="0" indent="0">
              <a:buNone/>
            </a:pPr>
            <a:r>
              <a:rPr lang="en-US" sz="3600" dirty="0">
                <a:solidFill>
                  <a:schemeClr val="tx1"/>
                </a:solidFill>
              </a:rPr>
              <a:t>1)		Datasheet View</a:t>
            </a:r>
            <a:br>
              <a:rPr lang="en-US" dirty="0">
                <a:solidFill>
                  <a:schemeClr val="tx1"/>
                </a:solidFill>
              </a:rPr>
            </a:br>
            <a:endParaRPr lang="en-US" dirty="0">
              <a:solidFill>
                <a:schemeClr val="tx1"/>
              </a:solidFill>
            </a:endParaRPr>
          </a:p>
          <a:p>
            <a:pPr marL="0" indent="0">
              <a:buNone/>
            </a:pPr>
            <a:r>
              <a:rPr lang="en-US" sz="3600" dirty="0"/>
              <a:t>2)		Using a Form</a:t>
            </a:r>
          </a:p>
        </p:txBody>
      </p:sp>
    </p:spTree>
    <p:extLst>
      <p:ext uri="{BB962C8B-B14F-4D97-AF65-F5344CB8AC3E}">
        <p14:creationId xmlns:p14="http://schemas.microsoft.com/office/powerpoint/2010/main" val="4129965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F1B90-7F1F-482A-A09C-A016EE93BE28}"/>
              </a:ext>
            </a:extLst>
          </p:cNvPr>
          <p:cNvSpPr>
            <a:spLocks noGrp="1"/>
          </p:cNvSpPr>
          <p:nvPr>
            <p:ph type="title"/>
          </p:nvPr>
        </p:nvSpPr>
        <p:spPr>
          <a:xfrm>
            <a:off x="675249" y="168812"/>
            <a:ext cx="10829363" cy="675250"/>
          </a:xfrm>
        </p:spPr>
        <p:txBody>
          <a:bodyPr>
            <a:noAutofit/>
          </a:bodyPr>
          <a:lstStyle/>
          <a:p>
            <a:pPr algn="ctr"/>
            <a:r>
              <a:rPr lang="en-US" sz="4000" dirty="0"/>
              <a:t>Advantages of Using Datasheet View:</a:t>
            </a:r>
          </a:p>
        </p:txBody>
      </p:sp>
      <p:sp>
        <p:nvSpPr>
          <p:cNvPr id="3" name="Content Placeholder 2">
            <a:extLst>
              <a:ext uri="{FF2B5EF4-FFF2-40B4-BE49-F238E27FC236}">
                <a16:creationId xmlns:a16="http://schemas.microsoft.com/office/drawing/2014/main" id="{DFA34825-D804-4B0D-9D93-52AF02725275}"/>
              </a:ext>
            </a:extLst>
          </p:cNvPr>
          <p:cNvSpPr>
            <a:spLocks noGrp="1"/>
          </p:cNvSpPr>
          <p:nvPr>
            <p:ph idx="1"/>
          </p:nvPr>
        </p:nvSpPr>
        <p:spPr>
          <a:xfrm>
            <a:off x="1041009" y="1364566"/>
            <a:ext cx="10463603" cy="4546656"/>
          </a:xfrm>
        </p:spPr>
        <p:txBody>
          <a:bodyPr>
            <a:normAutofit fontScale="92500" lnSpcReduction="10000"/>
          </a:bodyPr>
          <a:lstStyle/>
          <a:p>
            <a:pPr marL="0" indent="0">
              <a:buNone/>
            </a:pPr>
            <a:r>
              <a:rPr lang="en-US" sz="3200" dirty="0"/>
              <a:t>Many records appear simultaneously.</a:t>
            </a:r>
            <a:br>
              <a:rPr lang="en-US" sz="3200" dirty="0"/>
            </a:br>
            <a:endParaRPr lang="en-US" sz="3200" dirty="0"/>
          </a:p>
          <a:p>
            <a:pPr marL="0" indent="0">
              <a:buNone/>
            </a:pPr>
            <a:r>
              <a:rPr lang="en-US" sz="3200" dirty="0"/>
              <a:t>You can compare data easily between records.</a:t>
            </a:r>
            <a:br>
              <a:rPr lang="en-US" sz="3200" dirty="0"/>
            </a:br>
            <a:endParaRPr lang="en-US" sz="3200" dirty="0"/>
          </a:p>
          <a:p>
            <a:pPr marL="0" indent="0">
              <a:buNone/>
            </a:pPr>
            <a:r>
              <a:rPr lang="en-US" sz="3200" dirty="0"/>
              <a:t>You can sort and filter by column.</a:t>
            </a:r>
            <a:br>
              <a:rPr lang="en-US" sz="3200" dirty="0"/>
            </a:br>
            <a:endParaRPr lang="en-US" sz="3200" dirty="0"/>
          </a:p>
          <a:p>
            <a:pPr marL="0" indent="0">
              <a:buNone/>
            </a:pPr>
            <a:r>
              <a:rPr lang="en-US" sz="3200" dirty="0"/>
              <a:t>You can scroll up and down to locate records.</a:t>
            </a:r>
            <a:br>
              <a:rPr lang="en-US" sz="3200" dirty="0"/>
            </a:br>
            <a:br>
              <a:rPr lang="en-US" dirty="0"/>
            </a:br>
            <a:br>
              <a:rPr lang="en-US" dirty="0"/>
            </a:br>
            <a:br>
              <a:rPr lang="en-US" dirty="0"/>
            </a:br>
            <a:r>
              <a:rPr lang="en-US" dirty="0"/>
              <a:t>Source: </a:t>
            </a:r>
            <a:r>
              <a:rPr lang="en-US" dirty="0" err="1"/>
              <a:t>Weverka</a:t>
            </a:r>
            <a:r>
              <a:rPr lang="en-US" dirty="0"/>
              <a:t>, Peter, </a:t>
            </a:r>
            <a:r>
              <a:rPr lang="en-US" u="sng" dirty="0"/>
              <a:t>Microsoft Office 2019</a:t>
            </a:r>
            <a:r>
              <a:rPr lang="en-US" dirty="0"/>
              <a:t>, 2019</a:t>
            </a:r>
          </a:p>
        </p:txBody>
      </p:sp>
    </p:spTree>
    <p:extLst>
      <p:ext uri="{BB962C8B-B14F-4D97-AF65-F5344CB8AC3E}">
        <p14:creationId xmlns:p14="http://schemas.microsoft.com/office/powerpoint/2010/main" val="287296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34709-B96D-4099-9EDA-50CE298E2A5F}"/>
              </a:ext>
            </a:extLst>
          </p:cNvPr>
          <p:cNvSpPr>
            <a:spLocks noGrp="1"/>
          </p:cNvSpPr>
          <p:nvPr>
            <p:ph type="title"/>
          </p:nvPr>
        </p:nvSpPr>
        <p:spPr>
          <a:xfrm>
            <a:off x="337625" y="168812"/>
            <a:ext cx="11563643" cy="633046"/>
          </a:xfrm>
        </p:spPr>
        <p:txBody>
          <a:bodyPr>
            <a:noAutofit/>
          </a:bodyPr>
          <a:lstStyle/>
          <a:p>
            <a:pPr algn="ctr"/>
            <a:r>
              <a:rPr lang="en-US" dirty="0"/>
              <a:t>Ways of Entering a New Record in Datasheet View</a:t>
            </a:r>
          </a:p>
        </p:txBody>
      </p:sp>
      <p:pic>
        <p:nvPicPr>
          <p:cNvPr id="4" name="Content Placeholder 3">
            <a:extLst>
              <a:ext uri="{FF2B5EF4-FFF2-40B4-BE49-F238E27FC236}">
                <a16:creationId xmlns:a16="http://schemas.microsoft.com/office/drawing/2014/main" id="{83EA1BDF-A1EB-45E6-A6EE-4B6184EC4AD5}"/>
              </a:ext>
            </a:extLst>
          </p:cNvPr>
          <p:cNvPicPr>
            <a:picLocks noGrp="1" noChangeAspect="1"/>
          </p:cNvPicPr>
          <p:nvPr>
            <p:ph idx="1"/>
          </p:nvPr>
        </p:nvPicPr>
        <p:blipFill>
          <a:blip r:embed="rId2"/>
          <a:stretch>
            <a:fillRect/>
          </a:stretch>
        </p:blipFill>
        <p:spPr>
          <a:xfrm>
            <a:off x="1965404" y="1012825"/>
            <a:ext cx="8713630" cy="4899025"/>
          </a:xfrm>
          <a:prstGeom prst="rect">
            <a:avLst/>
          </a:prstGeom>
        </p:spPr>
      </p:pic>
    </p:spTree>
    <p:extLst>
      <p:ext uri="{BB962C8B-B14F-4D97-AF65-F5344CB8AC3E}">
        <p14:creationId xmlns:p14="http://schemas.microsoft.com/office/powerpoint/2010/main" val="390021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34709-B96D-4099-9EDA-50CE298E2A5F}"/>
              </a:ext>
            </a:extLst>
          </p:cNvPr>
          <p:cNvSpPr>
            <a:spLocks noGrp="1"/>
          </p:cNvSpPr>
          <p:nvPr>
            <p:ph type="title"/>
          </p:nvPr>
        </p:nvSpPr>
        <p:spPr>
          <a:xfrm>
            <a:off x="337625" y="168812"/>
            <a:ext cx="11563643" cy="633046"/>
          </a:xfrm>
        </p:spPr>
        <p:txBody>
          <a:bodyPr>
            <a:noAutofit/>
          </a:bodyPr>
          <a:lstStyle/>
          <a:p>
            <a:pPr algn="ctr"/>
            <a:r>
              <a:rPr lang="en-US" dirty="0"/>
              <a:t>Ways of Entering a New Record in Datasheet View</a:t>
            </a:r>
          </a:p>
        </p:txBody>
      </p:sp>
      <p:pic>
        <p:nvPicPr>
          <p:cNvPr id="6" name="Content Placeholder 5">
            <a:extLst>
              <a:ext uri="{FF2B5EF4-FFF2-40B4-BE49-F238E27FC236}">
                <a16:creationId xmlns:a16="http://schemas.microsoft.com/office/drawing/2014/main" id="{C5055191-3B17-435C-BD41-F6F4E9B02855}"/>
              </a:ext>
            </a:extLst>
          </p:cNvPr>
          <p:cNvPicPr>
            <a:picLocks noGrp="1" noChangeAspect="1"/>
          </p:cNvPicPr>
          <p:nvPr>
            <p:ph idx="1"/>
          </p:nvPr>
        </p:nvPicPr>
        <p:blipFill>
          <a:blip r:embed="rId2"/>
          <a:stretch>
            <a:fillRect/>
          </a:stretch>
        </p:blipFill>
        <p:spPr>
          <a:xfrm>
            <a:off x="1751104" y="1041400"/>
            <a:ext cx="8662805" cy="4870450"/>
          </a:xfrm>
          <a:prstGeom prst="rect">
            <a:avLst/>
          </a:prstGeom>
        </p:spPr>
      </p:pic>
    </p:spTree>
    <p:extLst>
      <p:ext uri="{BB962C8B-B14F-4D97-AF65-F5344CB8AC3E}">
        <p14:creationId xmlns:p14="http://schemas.microsoft.com/office/powerpoint/2010/main" val="421636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34709-B96D-4099-9EDA-50CE298E2A5F}"/>
              </a:ext>
            </a:extLst>
          </p:cNvPr>
          <p:cNvSpPr>
            <a:spLocks noGrp="1"/>
          </p:cNvSpPr>
          <p:nvPr>
            <p:ph type="title"/>
          </p:nvPr>
        </p:nvSpPr>
        <p:spPr>
          <a:xfrm>
            <a:off x="337625" y="168812"/>
            <a:ext cx="11563643" cy="633046"/>
          </a:xfrm>
        </p:spPr>
        <p:txBody>
          <a:bodyPr>
            <a:noAutofit/>
          </a:bodyPr>
          <a:lstStyle/>
          <a:p>
            <a:pPr algn="ctr"/>
            <a:r>
              <a:rPr lang="en-US" dirty="0"/>
              <a:t>Ways of Entering a New Record in Datasheet View</a:t>
            </a:r>
          </a:p>
        </p:txBody>
      </p:sp>
      <p:pic>
        <p:nvPicPr>
          <p:cNvPr id="3" name="Content Placeholder 2">
            <a:extLst>
              <a:ext uri="{FF2B5EF4-FFF2-40B4-BE49-F238E27FC236}">
                <a16:creationId xmlns:a16="http://schemas.microsoft.com/office/drawing/2014/main" id="{C5EB5E31-2375-4452-9917-2CE4E6DABCBA}"/>
              </a:ext>
            </a:extLst>
          </p:cNvPr>
          <p:cNvPicPr>
            <a:picLocks noGrp="1" noChangeAspect="1"/>
          </p:cNvPicPr>
          <p:nvPr>
            <p:ph idx="1"/>
          </p:nvPr>
        </p:nvPicPr>
        <p:blipFill>
          <a:blip r:embed="rId2"/>
          <a:stretch>
            <a:fillRect/>
          </a:stretch>
        </p:blipFill>
        <p:spPr>
          <a:xfrm>
            <a:off x="1751104" y="1041400"/>
            <a:ext cx="8662805" cy="4870450"/>
          </a:xfrm>
          <a:prstGeom prst="rect">
            <a:avLst/>
          </a:prstGeom>
        </p:spPr>
      </p:pic>
    </p:spTree>
    <p:extLst>
      <p:ext uri="{BB962C8B-B14F-4D97-AF65-F5344CB8AC3E}">
        <p14:creationId xmlns:p14="http://schemas.microsoft.com/office/powerpoint/2010/main" val="169756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26CB-58B8-47D2-BB34-225188398AC6}"/>
              </a:ext>
            </a:extLst>
          </p:cNvPr>
          <p:cNvSpPr>
            <a:spLocks noGrp="1"/>
          </p:cNvSpPr>
          <p:nvPr>
            <p:ph type="title"/>
          </p:nvPr>
        </p:nvSpPr>
        <p:spPr>
          <a:xfrm>
            <a:off x="609380" y="441230"/>
            <a:ext cx="11010534" cy="810795"/>
          </a:xfrm>
        </p:spPr>
        <p:txBody>
          <a:bodyPr/>
          <a:lstStyle/>
          <a:p>
            <a:pPr algn="ctr"/>
            <a:r>
              <a:rPr lang="en-US" dirty="0"/>
              <a:t>If You Mess Up a Record When Entering It</a:t>
            </a:r>
          </a:p>
        </p:txBody>
      </p:sp>
      <p:sp>
        <p:nvSpPr>
          <p:cNvPr id="3" name="Content Placeholder 2">
            <a:extLst>
              <a:ext uri="{FF2B5EF4-FFF2-40B4-BE49-F238E27FC236}">
                <a16:creationId xmlns:a16="http://schemas.microsoft.com/office/drawing/2014/main" id="{5FBB8E83-9503-4743-AA49-4668A5C3578D}"/>
              </a:ext>
            </a:extLst>
          </p:cNvPr>
          <p:cNvSpPr>
            <a:spLocks noGrp="1"/>
          </p:cNvSpPr>
          <p:nvPr>
            <p:ph idx="1"/>
          </p:nvPr>
        </p:nvSpPr>
        <p:spPr>
          <a:xfrm>
            <a:off x="1055077" y="1477108"/>
            <a:ext cx="10449535" cy="4434114"/>
          </a:xfrm>
        </p:spPr>
        <p:txBody>
          <a:bodyPr>
            <a:normAutofit/>
          </a:bodyPr>
          <a:lstStyle/>
          <a:p>
            <a:pPr marL="0" indent="0">
              <a:buNone/>
            </a:pPr>
            <a:r>
              <a:rPr lang="en-US" sz="3200" dirty="0"/>
              <a:t>Hit the ESC key before entering it.</a:t>
            </a:r>
          </a:p>
        </p:txBody>
      </p:sp>
    </p:spTree>
    <p:extLst>
      <p:ext uri="{BB962C8B-B14F-4D97-AF65-F5344CB8AC3E}">
        <p14:creationId xmlns:p14="http://schemas.microsoft.com/office/powerpoint/2010/main" val="323439435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813</TotalTime>
  <Words>1301</Words>
  <Application>Microsoft Office PowerPoint</Application>
  <PresentationFormat>Widescreen</PresentationFormat>
  <Paragraphs>89</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Century Gothic</vt:lpstr>
      <vt:lpstr>Wingdings 3</vt:lpstr>
      <vt:lpstr>Wisp</vt:lpstr>
      <vt:lpstr>Introduction to Access – Part 4</vt:lpstr>
      <vt:lpstr>Get the Health Club Members Access database. </vt:lpstr>
      <vt:lpstr>Referential Integrity</vt:lpstr>
      <vt:lpstr>Two Ways to Enter Data Into Access</vt:lpstr>
      <vt:lpstr>Advantages of Using Datasheet View:</vt:lpstr>
      <vt:lpstr>Ways of Entering a New Record in Datasheet View</vt:lpstr>
      <vt:lpstr>Ways of Entering a New Record in Datasheet View</vt:lpstr>
      <vt:lpstr>Ways of Entering a New Record in Datasheet View</vt:lpstr>
      <vt:lpstr>If You Mess Up a Record When Entering It</vt:lpstr>
      <vt:lpstr>When you are finished entering the data for a record: </vt:lpstr>
      <vt:lpstr>If you mess up a new record and it has been saved in the database, highlight the record, go to the Records area and select delete.</vt:lpstr>
      <vt:lpstr>Datasheet Shortcuts</vt:lpstr>
      <vt:lpstr>If you select the down arrow in a field name:</vt:lpstr>
      <vt:lpstr>If you right click in a field name:</vt:lpstr>
      <vt:lpstr>Entering Data with Datasheet View Challenges</vt:lpstr>
      <vt:lpstr>PowerPoint Presentation</vt:lpstr>
      <vt:lpstr>Advantages of Using an Access Form:</vt:lpstr>
      <vt:lpstr>Data Entry Form Creation Steps</vt:lpstr>
      <vt:lpstr>Forms Step 1- Select Create and then Form Wizard</vt:lpstr>
      <vt:lpstr>Forms Step 2 – Select the field(s) from each table(s) that you want in your form in the order you want them to appear on the form</vt:lpstr>
      <vt:lpstr>Forms Step 2 Continued – Select all the fields from the Members table and then all the fields from the Dues and Payments table because we want to enter them in that order.</vt:lpstr>
      <vt:lpstr>Forms Step 2 Continued – Select all the fields from the Members table and then all the fields from the Dues and Payments table because we want to enter them in that order. Then select Next</vt:lpstr>
      <vt:lpstr>Forms Step 3 – Now select Columnar and select Next</vt:lpstr>
      <vt:lpstr>Step 4 – Select Finish which saves your form and opens it.</vt:lpstr>
      <vt:lpstr>The result is a form that looks like this displaying the first record in the database</vt:lpstr>
      <vt:lpstr>Notice that Access has automatically saved this form for you!</vt:lpstr>
      <vt:lpstr>If you want to go to the next record, select the right arrow beside the record count information:</vt:lpstr>
      <vt:lpstr>If you want to add a record, select the right arrow with a yellow * in it:</vt:lpstr>
      <vt:lpstr>Advantages of Using an Access Form:</vt:lpstr>
      <vt:lpstr>Now that you have done all this hard work,  It’s time to go kayaking with Cappy!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Database</dc:title>
  <dc:creator>Kevin Donohue</dc:creator>
  <cp:lastModifiedBy>Hemenway,David A.(Accounting and Business Information Systems)</cp:lastModifiedBy>
  <cp:revision>66</cp:revision>
  <cp:lastPrinted>2019-11-09T21:12:09Z</cp:lastPrinted>
  <dcterms:created xsi:type="dcterms:W3CDTF">2017-03-17T18:50:31Z</dcterms:created>
  <dcterms:modified xsi:type="dcterms:W3CDTF">2022-03-31T17:58:18Z</dcterms:modified>
</cp:coreProperties>
</file>